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8794075" cy="47548800"/>
  <p:notesSz cx="7315200" cy="9601200"/>
  <p:defaultTextStyle>
    <a:defPPr>
      <a:defRPr lang="es-E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us" initials="N"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545" autoAdjust="0"/>
    <p:restoredTop sz="94660"/>
  </p:normalViewPr>
  <p:slideViewPr>
    <p:cSldViewPr snapToGrid="0">
      <p:cViewPr>
        <p:scale>
          <a:sx n="50" d="100"/>
          <a:sy n="50" d="100"/>
        </p:scale>
        <p:origin x="894" y="-98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3170138" cy="479539"/>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4143427" y="0"/>
            <a:ext cx="3170138" cy="479539"/>
          </a:xfrm>
          <a:prstGeom prst="rect">
            <a:avLst/>
          </a:prstGeom>
        </p:spPr>
        <p:txBody>
          <a:bodyPr vert="horz" lIns="91440" tIns="45720" rIns="91440" bIns="45720" rtlCol="0"/>
          <a:lstStyle>
            <a:lvl1pPr algn="r">
              <a:defRPr sz="1200"/>
            </a:lvl1pPr>
          </a:lstStyle>
          <a:p>
            <a:fld id="{55DC4051-75A8-4E3B-9DDF-F4391FE95C41}" type="datetimeFigureOut">
              <a:rPr lang="es-ES" smtClean="0"/>
              <a:t>20/07/2023</a:t>
            </a:fld>
            <a:endParaRPr lang="es-ES" dirty="0"/>
          </a:p>
        </p:txBody>
      </p:sp>
      <p:sp>
        <p:nvSpPr>
          <p:cNvPr id="4" name="3 Marcador de imagen de diapositiva"/>
          <p:cNvSpPr>
            <a:spLocks noGrp="1" noRot="1" noChangeAspect="1"/>
          </p:cNvSpPr>
          <p:nvPr>
            <p:ph type="sldImg" idx="2"/>
          </p:nvPr>
        </p:nvSpPr>
        <p:spPr>
          <a:xfrm>
            <a:off x="2568575" y="720725"/>
            <a:ext cx="2178050" cy="3598863"/>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731194" y="4560086"/>
            <a:ext cx="5852814" cy="432031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1" y="9120172"/>
            <a:ext cx="3170138" cy="479539"/>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4143427" y="9120172"/>
            <a:ext cx="3170138" cy="479539"/>
          </a:xfrm>
          <a:prstGeom prst="rect">
            <a:avLst/>
          </a:prstGeom>
        </p:spPr>
        <p:txBody>
          <a:bodyPr vert="horz" lIns="91440" tIns="45720" rIns="91440" bIns="45720" rtlCol="0" anchor="b"/>
          <a:lstStyle>
            <a:lvl1pPr algn="r">
              <a:defRPr sz="1200"/>
            </a:lvl1pPr>
          </a:lstStyle>
          <a:p>
            <a:fld id="{244D07DD-ABC9-430D-B705-66EB32EC75A6}" type="slidenum">
              <a:rPr lang="es-ES" smtClean="0"/>
              <a:t>‹Nº›</a:t>
            </a:fld>
            <a:endParaRPr lang="es-ES" dirty="0"/>
          </a:p>
        </p:txBody>
      </p:sp>
    </p:spTree>
    <p:extLst>
      <p:ext uri="{BB962C8B-B14F-4D97-AF65-F5344CB8AC3E}">
        <p14:creationId xmlns:p14="http://schemas.microsoft.com/office/powerpoint/2010/main" val="1845913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2568575" y="720725"/>
            <a:ext cx="2178050" cy="3598863"/>
          </a:xfrm>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244D07DD-ABC9-430D-B705-66EB32EC75A6}" type="slidenum">
              <a:rPr lang="es-ES" smtClean="0"/>
              <a:t>1</a:t>
            </a:fld>
            <a:endParaRPr lang="es-ES" dirty="0"/>
          </a:p>
        </p:txBody>
      </p:sp>
    </p:spTree>
    <p:extLst>
      <p:ext uri="{BB962C8B-B14F-4D97-AF65-F5344CB8AC3E}">
        <p14:creationId xmlns:p14="http://schemas.microsoft.com/office/powerpoint/2010/main" val="113109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2159556" y="14770953"/>
            <a:ext cx="24474964" cy="10192174"/>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4319114" y="26944320"/>
            <a:ext cx="20155853" cy="12151360"/>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42268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58516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9130777" y="11887203"/>
            <a:ext cx="21450584" cy="253241386"/>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769021" y="11887203"/>
            <a:ext cx="63881856" cy="253241386"/>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34998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128668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2274534" y="30554512"/>
            <a:ext cx="24474964" cy="9443720"/>
          </a:xfrm>
        </p:spPr>
        <p:txBody>
          <a:bodyPr anchor="t"/>
          <a:lstStyle>
            <a:lvl1pPr algn="l">
              <a:defRPr sz="183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2274534" y="20153213"/>
            <a:ext cx="24474964" cy="10401297"/>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209630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769021" y="69253946"/>
            <a:ext cx="42666222" cy="1958746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915145" y="69253946"/>
            <a:ext cx="42666219" cy="1958746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2422269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1439704" y="1904157"/>
            <a:ext cx="25914668" cy="79248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439707" y="10643453"/>
            <a:ext cx="12722383" cy="4435683"/>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439707" y="15079135"/>
            <a:ext cx="12722383" cy="27395597"/>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4626991" y="10643453"/>
            <a:ext cx="12727382" cy="4435683"/>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4626991" y="15079135"/>
            <a:ext cx="12727382" cy="27395597"/>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169890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28715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1459922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9705" y="1893147"/>
            <a:ext cx="9473052" cy="8056880"/>
          </a:xfrm>
        </p:spPr>
        <p:txBody>
          <a:bodyPr anchor="b"/>
          <a:lstStyle>
            <a:lvl1pPr algn="l">
              <a:defRPr sz="91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11257684" y="1893151"/>
            <a:ext cx="16096688" cy="4058158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439705" y="9950033"/>
            <a:ext cx="9473052" cy="3252470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332462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643844" y="33284162"/>
            <a:ext cx="17276445" cy="3929383"/>
          </a:xfrm>
        </p:spPr>
        <p:txBody>
          <a:bodyPr anchor="b"/>
          <a:lstStyle>
            <a:lvl1pPr algn="l">
              <a:defRPr sz="91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5643844" y="4248574"/>
            <a:ext cx="17276445" cy="28529280"/>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es-ES" dirty="0"/>
          </a:p>
        </p:txBody>
      </p:sp>
      <p:sp>
        <p:nvSpPr>
          <p:cNvPr id="4" name="3 Marcador de texto"/>
          <p:cNvSpPr>
            <a:spLocks noGrp="1"/>
          </p:cNvSpPr>
          <p:nvPr>
            <p:ph type="body" sz="half" idx="2"/>
          </p:nvPr>
        </p:nvSpPr>
        <p:spPr>
          <a:xfrm>
            <a:off x="5643844" y="37213546"/>
            <a:ext cx="17276445" cy="5580377"/>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D7CA17B-7D7D-4DAF-AD79-CF08B9848935}" type="datetimeFigureOut">
              <a:rPr lang="es-ES" smtClean="0"/>
              <a:t>20/07/2023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FEF57CD-436D-4AD8-991D-9E5DE2A613C0}" type="slidenum">
              <a:rPr lang="es-ES" smtClean="0"/>
              <a:t>‹Nº›</a:t>
            </a:fld>
            <a:endParaRPr lang="es-ES" dirty="0"/>
          </a:p>
        </p:txBody>
      </p:sp>
    </p:spTree>
    <p:extLst>
      <p:ext uri="{BB962C8B-B14F-4D97-AF65-F5344CB8AC3E}">
        <p14:creationId xmlns:p14="http://schemas.microsoft.com/office/powerpoint/2010/main" val="1437296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439704" y="1904157"/>
            <a:ext cx="25914668" cy="7924800"/>
          </a:xfrm>
          <a:prstGeom prst="rect">
            <a:avLst/>
          </a:prstGeom>
        </p:spPr>
        <p:txBody>
          <a:bodyPr vert="horz" lIns="417643" tIns="208822" rIns="417643" bIns="208822"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439704" y="11094724"/>
            <a:ext cx="25914668" cy="31380010"/>
          </a:xfrm>
          <a:prstGeom prst="rect">
            <a:avLst/>
          </a:prstGeom>
        </p:spPr>
        <p:txBody>
          <a:bodyPr vert="horz" lIns="417643" tIns="208822" rIns="417643" bIns="208822"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1439704" y="44070698"/>
            <a:ext cx="6718618" cy="2531534"/>
          </a:xfrm>
          <a:prstGeom prst="rect">
            <a:avLst/>
          </a:prstGeom>
        </p:spPr>
        <p:txBody>
          <a:bodyPr vert="horz" lIns="417643" tIns="208822" rIns="417643" bIns="208822" rtlCol="0" anchor="ctr"/>
          <a:lstStyle>
            <a:lvl1pPr algn="l">
              <a:defRPr sz="5500">
                <a:solidFill>
                  <a:schemeClr val="tx1">
                    <a:tint val="75000"/>
                  </a:schemeClr>
                </a:solidFill>
              </a:defRPr>
            </a:lvl1pPr>
          </a:lstStyle>
          <a:p>
            <a:fld id="{2D7CA17B-7D7D-4DAF-AD79-CF08B9848935}" type="datetimeFigureOut">
              <a:rPr lang="es-ES" smtClean="0"/>
              <a:t>20/07/2023</a:t>
            </a:fld>
            <a:endParaRPr lang="es-ES" dirty="0"/>
          </a:p>
        </p:txBody>
      </p:sp>
      <p:sp>
        <p:nvSpPr>
          <p:cNvPr id="5" name="4 Marcador de pie de página"/>
          <p:cNvSpPr>
            <a:spLocks noGrp="1"/>
          </p:cNvSpPr>
          <p:nvPr>
            <p:ph type="ftr" sz="quarter" idx="3"/>
          </p:nvPr>
        </p:nvSpPr>
        <p:spPr>
          <a:xfrm>
            <a:off x="9837976" y="44070698"/>
            <a:ext cx="9118124" cy="2531534"/>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20635754" y="44070698"/>
            <a:ext cx="6718618" cy="2531534"/>
          </a:xfrm>
          <a:prstGeom prst="rect">
            <a:avLst/>
          </a:prstGeom>
        </p:spPr>
        <p:txBody>
          <a:bodyPr vert="horz" lIns="417643" tIns="208822" rIns="417643" bIns="208822" rtlCol="0" anchor="ctr"/>
          <a:lstStyle>
            <a:lvl1pPr algn="r">
              <a:defRPr sz="5500">
                <a:solidFill>
                  <a:schemeClr val="tx1">
                    <a:tint val="75000"/>
                  </a:schemeClr>
                </a:solidFill>
              </a:defRPr>
            </a:lvl1pPr>
          </a:lstStyle>
          <a:p>
            <a:fld id="{DFEF57CD-436D-4AD8-991D-9E5DE2A613C0}" type="slidenum">
              <a:rPr lang="es-ES" smtClean="0"/>
              <a:t>‹Nº›</a:t>
            </a:fld>
            <a:endParaRPr lang="es-ES" dirty="0"/>
          </a:p>
        </p:txBody>
      </p:sp>
    </p:spTree>
    <p:extLst>
      <p:ext uri="{BB962C8B-B14F-4D97-AF65-F5344CB8AC3E}">
        <p14:creationId xmlns:p14="http://schemas.microsoft.com/office/powerpoint/2010/main" val="528150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s-ES"/>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1" name="67 Rectángulo redondeado"/>
          <p:cNvSpPr/>
          <p:nvPr/>
        </p:nvSpPr>
        <p:spPr>
          <a:xfrm>
            <a:off x="400730" y="45064935"/>
            <a:ext cx="9060190" cy="1862622"/>
          </a:xfrm>
          <a:prstGeom prst="roundRect">
            <a:avLst>
              <a:gd name="adj" fmla="val 3019"/>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2" name="1 Rectángulo redondeado"/>
          <p:cNvSpPr/>
          <p:nvPr/>
        </p:nvSpPr>
        <p:spPr>
          <a:xfrm>
            <a:off x="395819" y="8252864"/>
            <a:ext cx="9093331" cy="19806835"/>
          </a:xfrm>
          <a:prstGeom prst="roundRect">
            <a:avLst>
              <a:gd name="adj" fmla="val 5018"/>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12" name="11 Rectángulo redondeado"/>
          <p:cNvSpPr/>
          <p:nvPr/>
        </p:nvSpPr>
        <p:spPr>
          <a:xfrm>
            <a:off x="365716" y="28579597"/>
            <a:ext cx="9097587" cy="15884613"/>
          </a:xfrm>
          <a:prstGeom prst="roundRect">
            <a:avLst>
              <a:gd name="adj" fmla="val 2969"/>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46" name="45 Rectángulo redondeado"/>
          <p:cNvSpPr/>
          <p:nvPr/>
        </p:nvSpPr>
        <p:spPr>
          <a:xfrm>
            <a:off x="19326520" y="8505764"/>
            <a:ext cx="9071853" cy="24626277"/>
          </a:xfrm>
          <a:prstGeom prst="roundRect">
            <a:avLst>
              <a:gd name="adj" fmla="val 3019"/>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26" name="25 Rectángulo redondeado"/>
          <p:cNvSpPr/>
          <p:nvPr/>
        </p:nvSpPr>
        <p:spPr>
          <a:xfrm>
            <a:off x="9841933" y="8290964"/>
            <a:ext cx="9071853" cy="37414275"/>
          </a:xfrm>
          <a:prstGeom prst="roundRect">
            <a:avLst>
              <a:gd name="adj" fmla="val 3019"/>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5" name="4 Rectángulo redondeado"/>
          <p:cNvSpPr/>
          <p:nvPr/>
        </p:nvSpPr>
        <p:spPr>
          <a:xfrm>
            <a:off x="344227" y="857689"/>
            <a:ext cx="28105627" cy="6201395"/>
          </a:xfrm>
          <a:prstGeom prst="roundRect">
            <a:avLst>
              <a:gd name="adj" fmla="val 4342"/>
            </a:avLst>
          </a:prstGeom>
          <a:gradFill flip="none" rotWithShape="1">
            <a:gsLst>
              <a:gs pos="0">
                <a:srgbClr val="3A12E4">
                  <a:shade val="30000"/>
                  <a:satMod val="115000"/>
                </a:srgbClr>
              </a:gs>
              <a:gs pos="50000">
                <a:srgbClr val="3A12E4">
                  <a:shade val="67500"/>
                  <a:satMod val="115000"/>
                </a:srgbClr>
              </a:gs>
              <a:gs pos="100000">
                <a:srgbClr val="3A12E4">
                  <a:shade val="100000"/>
                  <a:satMod val="115000"/>
                </a:srgbClr>
              </a:gs>
            </a:gsLst>
            <a:lin ang="0" scaled="1"/>
            <a:tileRect/>
          </a:gra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4" name="3 CuadroTexto"/>
          <p:cNvSpPr txBox="1"/>
          <p:nvPr/>
        </p:nvSpPr>
        <p:spPr>
          <a:xfrm>
            <a:off x="3" y="954486"/>
            <a:ext cx="28794075" cy="3046988"/>
          </a:xfrm>
          <a:prstGeom prst="rect">
            <a:avLst/>
          </a:prstGeom>
          <a:noFill/>
        </p:spPr>
        <p:txBody>
          <a:bodyPr wrap="square" rtlCol="0">
            <a:spAutoFit/>
          </a:bodyPr>
          <a:lstStyle/>
          <a:p>
            <a:pPr algn="ctr"/>
            <a:r>
              <a:rPr lang="en-US" sz="9600" b="1" dirty="0">
                <a:solidFill>
                  <a:srgbClr val="FFFF00"/>
                </a:solidFill>
                <a:latin typeface="Arial Narrow" panose="020B0606020202030204" pitchFamily="34" charset="0"/>
                <a:ea typeface="Tahoma" pitchFamily="34" charset="0"/>
                <a:cs typeface="Arial" panose="020B0604020202020204" pitchFamily="34" charset="0"/>
              </a:rPr>
              <a:t>Diffusion of humans out of Africa and the phonemic diversity cline</a:t>
            </a:r>
          </a:p>
        </p:txBody>
      </p:sp>
      <p:sp>
        <p:nvSpPr>
          <p:cNvPr id="6" name="5 CuadroTexto"/>
          <p:cNvSpPr txBox="1"/>
          <p:nvPr/>
        </p:nvSpPr>
        <p:spPr>
          <a:xfrm>
            <a:off x="8782138" y="4456863"/>
            <a:ext cx="11229805" cy="830997"/>
          </a:xfrm>
          <a:prstGeom prst="rect">
            <a:avLst/>
          </a:prstGeom>
          <a:noFill/>
        </p:spPr>
        <p:txBody>
          <a:bodyPr wrap="square" rtlCol="0">
            <a:spAutoFit/>
          </a:bodyPr>
          <a:lstStyle/>
          <a:p>
            <a:pPr algn="ctr"/>
            <a:r>
              <a:rPr lang="es-ES" sz="4800" b="1" dirty="0" smtClean="0">
                <a:solidFill>
                  <a:schemeClr val="bg1"/>
                </a:solidFill>
                <a:latin typeface="Arial" pitchFamily="34" charset="0"/>
                <a:cs typeface="Arial" pitchFamily="34" charset="0"/>
              </a:rPr>
              <a:t>J. Perez-Losada</a:t>
            </a:r>
            <a:r>
              <a:rPr lang="es-ES" sz="4800" baseline="30000" dirty="0" smtClean="0">
                <a:solidFill>
                  <a:schemeClr val="bg1"/>
                </a:solidFill>
                <a:latin typeface="Arial" pitchFamily="34" charset="0"/>
                <a:cs typeface="Arial" pitchFamily="34" charset="0"/>
              </a:rPr>
              <a:t>1</a:t>
            </a:r>
            <a:r>
              <a:rPr lang="es-ES" sz="4800" b="1" dirty="0">
                <a:solidFill>
                  <a:schemeClr val="bg1"/>
                </a:solidFill>
                <a:latin typeface="Arial" pitchFamily="34" charset="0"/>
                <a:cs typeface="Arial" pitchFamily="34" charset="0"/>
              </a:rPr>
              <a:t> </a:t>
            </a:r>
            <a:r>
              <a:rPr lang="es-ES" sz="4800" b="1" dirty="0" smtClean="0">
                <a:solidFill>
                  <a:schemeClr val="bg1"/>
                </a:solidFill>
                <a:latin typeface="Arial" pitchFamily="34" charset="0"/>
                <a:cs typeface="Arial" pitchFamily="34" charset="0"/>
              </a:rPr>
              <a:t>and J</a:t>
            </a:r>
            <a:r>
              <a:rPr lang="es-ES" sz="4800" b="1" dirty="0">
                <a:solidFill>
                  <a:schemeClr val="bg1"/>
                </a:solidFill>
                <a:latin typeface="Arial" pitchFamily="34" charset="0"/>
                <a:cs typeface="Arial" pitchFamily="34" charset="0"/>
              </a:rPr>
              <a:t>. </a:t>
            </a:r>
            <a:r>
              <a:rPr lang="es-ES" sz="4800" b="1" dirty="0" smtClean="0">
                <a:solidFill>
                  <a:schemeClr val="bg1"/>
                </a:solidFill>
                <a:latin typeface="Arial" pitchFamily="34" charset="0"/>
                <a:cs typeface="Arial" pitchFamily="34" charset="0"/>
              </a:rPr>
              <a:t>Fort</a:t>
            </a:r>
            <a:r>
              <a:rPr lang="es-ES" sz="4800" baseline="30000" dirty="0" smtClean="0">
                <a:solidFill>
                  <a:schemeClr val="bg1"/>
                </a:solidFill>
                <a:latin typeface="Arial" pitchFamily="34" charset="0"/>
                <a:cs typeface="Arial" pitchFamily="34" charset="0"/>
              </a:rPr>
              <a:t>1,2</a:t>
            </a:r>
            <a:endParaRPr lang="es-ES" sz="4800" b="1" dirty="0">
              <a:solidFill>
                <a:schemeClr val="bg1"/>
              </a:solidFill>
              <a:latin typeface="Arial" pitchFamily="34" charset="0"/>
              <a:cs typeface="Arial" pitchFamily="34" charset="0"/>
            </a:endParaRPr>
          </a:p>
        </p:txBody>
      </p:sp>
      <p:sp>
        <p:nvSpPr>
          <p:cNvPr id="7" name="6 CuadroTexto"/>
          <p:cNvSpPr txBox="1"/>
          <p:nvPr/>
        </p:nvSpPr>
        <p:spPr>
          <a:xfrm>
            <a:off x="941816" y="5336661"/>
            <a:ext cx="26910447" cy="1508105"/>
          </a:xfrm>
          <a:prstGeom prst="rect">
            <a:avLst/>
          </a:prstGeom>
          <a:noFill/>
        </p:spPr>
        <p:txBody>
          <a:bodyPr wrap="square" rtlCol="0">
            <a:spAutoFit/>
          </a:bodyPr>
          <a:lstStyle/>
          <a:p>
            <a:pPr algn="ctr"/>
            <a:r>
              <a:rPr lang="en-US" sz="4600" baseline="30000" dirty="0" smtClean="0">
                <a:solidFill>
                  <a:schemeClr val="bg1"/>
                </a:solidFill>
                <a:latin typeface="Arial Narrow" panose="020B0606020202030204" pitchFamily="34" charset="0"/>
                <a:cs typeface="Arial" panose="020B0604020202020204" pitchFamily="34" charset="0"/>
              </a:rPr>
              <a:t>1 </a:t>
            </a:r>
            <a:r>
              <a:rPr lang="en-US" sz="4600" dirty="0" smtClean="0">
                <a:solidFill>
                  <a:schemeClr val="bg1"/>
                </a:solidFill>
                <a:latin typeface="Arial Narrow" panose="020B0606020202030204" pitchFamily="34" charset="0"/>
                <a:cs typeface="Arial" panose="020B0604020202020204" pitchFamily="34" charset="0"/>
              </a:rPr>
              <a:t>Complex Systems Lab and Physics Department, Universitat de Girona, Girona, (Spain)</a:t>
            </a:r>
          </a:p>
          <a:p>
            <a:pPr algn="ctr"/>
            <a:r>
              <a:rPr lang="en-US" sz="4600" baseline="30000" dirty="0">
                <a:solidFill>
                  <a:schemeClr val="bg1"/>
                </a:solidFill>
                <a:latin typeface="Arial Narrow" panose="020B0606020202030204" pitchFamily="34" charset="0"/>
                <a:cs typeface="Arial" panose="020B0604020202020204" pitchFamily="34" charset="0"/>
              </a:rPr>
              <a:t>2 </a:t>
            </a:r>
            <a:r>
              <a:rPr lang="en-US" sz="4600" dirty="0" smtClean="0">
                <a:solidFill>
                  <a:schemeClr val="bg1"/>
                </a:solidFill>
                <a:latin typeface="Arial Narrow" panose="020B0606020202030204" pitchFamily="34" charset="0"/>
                <a:cs typeface="Arial" panose="020B0604020202020204" pitchFamily="34" charset="0"/>
              </a:rPr>
              <a:t>ICREA, Passeig Lluís Companys 3, 08010 Barcelona, Catalonia, </a:t>
            </a:r>
            <a:r>
              <a:rPr lang="en-US" sz="4600" dirty="0">
                <a:solidFill>
                  <a:schemeClr val="bg1"/>
                </a:solidFill>
                <a:latin typeface="Arial Narrow" panose="020B0606020202030204" pitchFamily="34" charset="0"/>
                <a:cs typeface="Arial" panose="020B0604020202020204" pitchFamily="34" charset="0"/>
              </a:rPr>
              <a:t>(Spain)</a:t>
            </a:r>
          </a:p>
        </p:txBody>
      </p:sp>
      <p:sp>
        <p:nvSpPr>
          <p:cNvPr id="10" name="9 Rectángulo redondeado"/>
          <p:cNvSpPr/>
          <p:nvPr/>
        </p:nvSpPr>
        <p:spPr>
          <a:xfrm>
            <a:off x="395819" y="8252861"/>
            <a:ext cx="9097587" cy="999659"/>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4000" b="1" dirty="0" smtClean="0">
                <a:latin typeface="Arial" panose="020B0604020202020204" pitchFamily="34" charset="0"/>
                <a:cs typeface="Arial" pitchFamily="34" charset="0"/>
              </a:rPr>
              <a:t>Introduction</a:t>
            </a:r>
            <a:endParaRPr lang="en-US" sz="4000" b="1" dirty="0">
              <a:latin typeface="Arial" pitchFamily="34" charset="0"/>
              <a:cs typeface="Arial" pitchFamily="34" charset="0"/>
            </a:endParaRPr>
          </a:p>
        </p:txBody>
      </p:sp>
      <p:sp>
        <p:nvSpPr>
          <p:cNvPr id="3" name="2 CuadroTexto"/>
          <p:cNvSpPr txBox="1"/>
          <p:nvPr/>
        </p:nvSpPr>
        <p:spPr>
          <a:xfrm>
            <a:off x="419426" y="9684422"/>
            <a:ext cx="9071852" cy="17943374"/>
          </a:xfrm>
          <a:prstGeom prst="rect">
            <a:avLst/>
          </a:prstGeom>
          <a:noFill/>
        </p:spPr>
        <p:txBody>
          <a:bodyPr wrap="square" lIns="252000" rIns="252000" rtlCol="0">
            <a:spAutoFit/>
          </a:bodyPr>
          <a:lstStyle/>
          <a:p>
            <a:pPr algn="just">
              <a:spcAft>
                <a:spcPts val="600"/>
              </a:spcAft>
            </a:pPr>
            <a:r>
              <a:rPr lang="en-US" sz="3200" dirty="0"/>
              <a:t>The study of the origin of human language(s) is particularly challenging due to the lack of direct data on ancient languages [1]. </a:t>
            </a:r>
          </a:p>
          <a:p>
            <a:pPr algn="just">
              <a:spcAft>
                <a:spcPts val="600"/>
              </a:spcAft>
            </a:pPr>
            <a:endParaRPr lang="en-US" sz="3200" dirty="0"/>
          </a:p>
          <a:p>
            <a:pPr algn="just">
              <a:spcAft>
                <a:spcPts val="600"/>
              </a:spcAft>
            </a:pPr>
            <a:r>
              <a:rPr lang="en-US" sz="3200" dirty="0"/>
              <a:t>Languages spoken in Africa tend to have the largest phonemic inventories, while those in South America and Oceania have the smallest [2]. Atkinson [2] proposed a serial founder effect (SFE) mechanism to explain this global phonemic cline. According to his hypothesis, small populations of humans migrated carrying only part of the languages used in their original locations and phonemes would be lost. However, Atkinson did not present any model based on diffusion equations neither simulations to back his claim. </a:t>
            </a:r>
          </a:p>
          <a:p>
            <a:pPr algn="just">
              <a:spcAft>
                <a:spcPts val="600"/>
              </a:spcAft>
            </a:pPr>
            <a:endParaRPr lang="en-US" sz="3200" dirty="0"/>
          </a:p>
          <a:p>
            <a:pPr algn="just">
              <a:spcAft>
                <a:spcPts val="600"/>
              </a:spcAft>
            </a:pPr>
            <a:r>
              <a:rPr lang="en-US" sz="3200" dirty="0"/>
              <a:t>Our previous simulations [3] suggested that a phonemic serial founder effect could explain the global phonemic cline, assuming both low initial phonemic inventories and a natural rate of increase in phonemic inventory size. </a:t>
            </a:r>
          </a:p>
          <a:p>
            <a:pPr algn="just">
              <a:spcAft>
                <a:spcPts val="600"/>
              </a:spcAft>
            </a:pPr>
            <a:endParaRPr lang="en-US" sz="3200" dirty="0"/>
          </a:p>
          <a:p>
            <a:pPr algn="just">
              <a:spcAft>
                <a:spcPts val="600"/>
              </a:spcAft>
            </a:pPr>
            <a:r>
              <a:rPr lang="en-US" sz="3200" dirty="0"/>
              <a:t>Here we explore the alternative hypotheses that languages at the origin of the range expansion had large phonemic inventories, and that low-density populations lose phonemic diversity [1]. The latter assumption aligns with empirical evidence showing that cultural diversity decreases with population size and that smaller populations have higher rates of word loss. </a:t>
            </a:r>
          </a:p>
          <a:p>
            <a:pPr algn="just">
              <a:spcAft>
                <a:spcPts val="600"/>
              </a:spcAft>
            </a:pPr>
            <a:endParaRPr lang="en-US" sz="3200" dirty="0"/>
          </a:p>
          <a:p>
            <a:pPr algn="just">
              <a:spcAft>
                <a:spcPts val="600"/>
              </a:spcAft>
            </a:pPr>
            <a:r>
              <a:rPr lang="en-US" sz="3200" dirty="0"/>
              <a:t>We aim to determine if Atkinson's proposed SFE model can generate the observed spatial phonemic cline. Additionally, we investigate the stability of the phonemic signal over long periods of time. </a:t>
            </a:r>
          </a:p>
        </p:txBody>
      </p:sp>
      <p:sp>
        <p:nvSpPr>
          <p:cNvPr id="13" name="12 Rectángulo redondeado"/>
          <p:cNvSpPr/>
          <p:nvPr/>
        </p:nvSpPr>
        <p:spPr>
          <a:xfrm>
            <a:off x="357646" y="28536975"/>
            <a:ext cx="9097588" cy="999659"/>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4000" b="1" dirty="0">
                <a:latin typeface="Arial" panose="020B0604020202020204" pitchFamily="34" charset="0"/>
                <a:cs typeface="Arial" pitchFamily="34" charset="0"/>
              </a:rPr>
              <a:t>The observed cline</a:t>
            </a:r>
          </a:p>
        </p:txBody>
      </p:sp>
      <p:sp>
        <p:nvSpPr>
          <p:cNvPr id="14" name="13 CuadroTexto"/>
          <p:cNvSpPr txBox="1"/>
          <p:nvPr/>
        </p:nvSpPr>
        <p:spPr>
          <a:xfrm>
            <a:off x="419426" y="29973155"/>
            <a:ext cx="9071851" cy="5016758"/>
          </a:xfrm>
          <a:prstGeom prst="rect">
            <a:avLst/>
          </a:prstGeom>
          <a:noFill/>
        </p:spPr>
        <p:txBody>
          <a:bodyPr wrap="square" lIns="252000" rIns="252000" rtlCol="0">
            <a:spAutoFit/>
          </a:bodyPr>
          <a:lstStyle/>
          <a:p>
            <a:pPr algn="just">
              <a:spcAft>
                <a:spcPts val="600"/>
              </a:spcAft>
            </a:pPr>
            <a:r>
              <a:rPr lang="en-US" sz="3200" dirty="0"/>
              <a:t>We used UPSID [4] database of languages and phonemes. First, we checked that the presence of a global cline in phonemic diversity was present in the dataset. In Fig. 1 the number of phonemes of each language is plotted as a function of its average distance from the putative African origin proposed by </a:t>
            </a:r>
            <a:r>
              <a:rPr lang="en-US" sz="3200" dirty="0" smtClean="0"/>
              <a:t>Atkinson [2]. </a:t>
            </a:r>
            <a:r>
              <a:rPr lang="en-US" sz="3200" dirty="0"/>
              <a:t>The negative correlation between number of phonemes and distance is statistically significant (r = -0.313, p&lt;0.001). Thus, there is a </a:t>
            </a:r>
            <a:r>
              <a:rPr lang="en-US" sz="3200" dirty="0" smtClean="0"/>
              <a:t>cline.</a:t>
            </a:r>
            <a:endParaRPr lang="en-US" sz="3200" dirty="0"/>
          </a:p>
        </p:txBody>
      </p:sp>
      <p:sp>
        <p:nvSpPr>
          <p:cNvPr id="25" name="24 Rectángulo redondeado"/>
          <p:cNvSpPr/>
          <p:nvPr/>
        </p:nvSpPr>
        <p:spPr>
          <a:xfrm>
            <a:off x="9845021" y="8292308"/>
            <a:ext cx="9093186" cy="999659"/>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4000" b="1" dirty="0">
                <a:latin typeface="Arial" panose="020B0604020202020204" pitchFamily="34" charset="0"/>
                <a:cs typeface="Arial" pitchFamily="34" charset="0"/>
              </a:rPr>
              <a:t>The model</a:t>
            </a:r>
          </a:p>
        </p:txBody>
      </p:sp>
      <p:sp>
        <p:nvSpPr>
          <p:cNvPr id="34" name="33 CuadroTexto"/>
          <p:cNvSpPr txBox="1"/>
          <p:nvPr/>
        </p:nvSpPr>
        <p:spPr>
          <a:xfrm>
            <a:off x="19300090" y="9834120"/>
            <a:ext cx="9071853" cy="13849945"/>
          </a:xfrm>
          <a:prstGeom prst="rect">
            <a:avLst/>
          </a:prstGeom>
          <a:noFill/>
        </p:spPr>
        <p:txBody>
          <a:bodyPr wrap="square" lIns="252000" rIns="252000" rtlCol="0">
            <a:spAutoFit/>
          </a:bodyPr>
          <a:lstStyle/>
          <a:p>
            <a:pPr algn="just">
              <a:spcAft>
                <a:spcPts val="600"/>
              </a:spcAft>
            </a:pPr>
            <a:r>
              <a:rPr lang="en-US" sz="3200" dirty="0"/>
              <a:t>Figure </a:t>
            </a:r>
            <a:r>
              <a:rPr lang="en-US" sz="3200" dirty="0" smtClean="0"/>
              <a:t>2 </a:t>
            </a:r>
            <a:r>
              <a:rPr lang="en-US" sz="3200" dirty="0"/>
              <a:t>displays the number of phonemes versus distance from the likely origin of the Out-of-Africa dispersal, for a phonemic loss time of 80 generations per phoneme. </a:t>
            </a:r>
            <a:endParaRPr lang="en-US" sz="3200" dirty="0" smtClean="0"/>
          </a:p>
          <a:p>
            <a:pPr algn="just">
              <a:spcAft>
                <a:spcPts val="600"/>
              </a:spcAft>
            </a:pPr>
            <a:endParaRPr lang="en-US" sz="3200" dirty="0" smtClean="0"/>
          </a:p>
          <a:p>
            <a:pPr algn="just">
              <a:spcAft>
                <a:spcPts val="600"/>
              </a:spcAft>
            </a:pPr>
            <a:r>
              <a:rPr lang="en-US" sz="3200" dirty="0" smtClean="0"/>
              <a:t>As </a:t>
            </a:r>
            <a:r>
              <a:rPr lang="en-US" sz="3200" dirty="0"/>
              <a:t>mentioned above, two scenarios are considered: languages with a similar number of phonemes to present-day click languages (66–76 phonemes, open circles, blue solid line), and languages spoken today in the regions of origin of the Out-of-Africa dispersal (35–40 phonemes, squares, red solid line</a:t>
            </a:r>
            <a:r>
              <a:rPr lang="en-US" sz="3200" dirty="0" smtClean="0"/>
              <a:t>). For </a:t>
            </a:r>
            <a:r>
              <a:rPr lang="en-US" sz="3200" dirty="0"/>
              <a:t>the second case, the slope and intercept of the simulated cline closely matched the observed values (green dash-dotted and dashed lines</a:t>
            </a:r>
            <a:r>
              <a:rPr lang="en-US" sz="3200" dirty="0" smtClean="0"/>
              <a:t>).</a:t>
            </a:r>
          </a:p>
          <a:p>
            <a:pPr algn="just">
              <a:spcAft>
                <a:spcPts val="600"/>
              </a:spcAft>
            </a:pPr>
            <a:endParaRPr lang="en-US" sz="3200" dirty="0"/>
          </a:p>
          <a:p>
            <a:pPr algn="just">
              <a:spcAft>
                <a:spcPts val="600"/>
              </a:spcAft>
            </a:pPr>
            <a:r>
              <a:rPr lang="en-US" sz="3200" dirty="0" smtClean="0"/>
              <a:t>Note </a:t>
            </a:r>
            <a:r>
              <a:rPr lang="en-US" sz="3200" dirty="0"/>
              <a:t>that the initial number of phonemes had minimal impact on the slope of the simulated clines. This finding implies that regardless of the phonemic diversity and mixture of languages at the onset of the Out-of-Africa dispersal, the simulated slope agrees with the observed </a:t>
            </a:r>
            <a:r>
              <a:rPr lang="en-US" sz="3200" dirty="0" smtClean="0"/>
              <a:t>one.</a:t>
            </a:r>
          </a:p>
          <a:p>
            <a:pPr algn="just">
              <a:spcAft>
                <a:spcPts val="600"/>
              </a:spcAft>
            </a:pPr>
            <a:endParaRPr lang="en-US" sz="3200" dirty="0"/>
          </a:p>
          <a:p>
            <a:pPr algn="just">
              <a:spcAft>
                <a:spcPts val="600"/>
              </a:spcAft>
            </a:pPr>
            <a:r>
              <a:rPr lang="en-US" sz="3200" dirty="0" smtClean="0"/>
              <a:t>Also</a:t>
            </a:r>
            <a:r>
              <a:rPr lang="en-US" sz="3200" dirty="0"/>
              <a:t>, the simulations demonstrate that the SFE signal for phonemic diversity does not disappear even over a deep temporal scale of 300,000 years, contradicting claims that such a signal would rapidly diminish.</a:t>
            </a:r>
            <a:endParaRPr lang="es-ES" sz="3200" dirty="0"/>
          </a:p>
        </p:txBody>
      </p:sp>
      <p:sp>
        <p:nvSpPr>
          <p:cNvPr id="53" name="52 Rectángulo redondeado"/>
          <p:cNvSpPr/>
          <p:nvPr/>
        </p:nvSpPr>
        <p:spPr>
          <a:xfrm>
            <a:off x="19326527" y="33761691"/>
            <a:ext cx="9071853" cy="4902282"/>
          </a:xfrm>
          <a:prstGeom prst="roundRect">
            <a:avLst>
              <a:gd name="adj" fmla="val 6316"/>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55" name="54 CuadroTexto"/>
          <p:cNvSpPr txBox="1"/>
          <p:nvPr/>
        </p:nvSpPr>
        <p:spPr>
          <a:xfrm>
            <a:off x="19412011" y="34601322"/>
            <a:ext cx="9055307" cy="4062651"/>
          </a:xfrm>
          <a:prstGeom prst="rect">
            <a:avLst/>
          </a:prstGeom>
          <a:noFill/>
        </p:spPr>
        <p:txBody>
          <a:bodyPr wrap="square" lIns="252000" rIns="252000" rtlCol="0">
            <a:spAutoFit/>
          </a:bodyPr>
          <a:lstStyle/>
          <a:p>
            <a:pPr algn="just">
              <a:spcAft>
                <a:spcPts val="600"/>
              </a:spcAft>
            </a:pPr>
            <a:endParaRPr lang="en-US" sz="2800" dirty="0" smtClean="0"/>
          </a:p>
          <a:p>
            <a:pPr algn="just">
              <a:spcAft>
                <a:spcPts val="600"/>
              </a:spcAft>
            </a:pPr>
            <a:r>
              <a:rPr lang="en-US" sz="3200" dirty="0" smtClean="0"/>
              <a:t>A </a:t>
            </a:r>
            <a:r>
              <a:rPr lang="en-US" sz="3200" dirty="0"/>
              <a:t>SFE model, combined with the assumption that languages have a higher probability of phonemic loss in low-density populations, can generate the observed global cline. These findings challenge previous assertions regarding the disappearance of SFE signals</a:t>
            </a:r>
            <a:r>
              <a:rPr lang="en-US" sz="3200" dirty="0" smtClean="0"/>
              <a:t>.</a:t>
            </a:r>
          </a:p>
          <a:p>
            <a:pPr algn="just">
              <a:spcAft>
                <a:spcPts val="600"/>
              </a:spcAft>
            </a:pPr>
            <a:endParaRPr lang="en-US" sz="2800" dirty="0"/>
          </a:p>
        </p:txBody>
      </p:sp>
      <p:sp>
        <p:nvSpPr>
          <p:cNvPr id="56" name="55 Rectángulo redondeado"/>
          <p:cNvSpPr/>
          <p:nvPr/>
        </p:nvSpPr>
        <p:spPr>
          <a:xfrm>
            <a:off x="19383290" y="39220354"/>
            <a:ext cx="9055307" cy="6447627"/>
          </a:xfrm>
          <a:prstGeom prst="roundRect">
            <a:avLst>
              <a:gd name="adj" fmla="val 4943"/>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ES" sz="2800" dirty="0">
              <a:latin typeface="Arial" panose="020B0604020202020204" pitchFamily="34" charset="0"/>
              <a:cs typeface="Arial" panose="020B0604020202020204" pitchFamily="34" charset="0"/>
            </a:endParaRPr>
          </a:p>
        </p:txBody>
      </p:sp>
      <p:sp>
        <p:nvSpPr>
          <p:cNvPr id="57" name="56 Rectángulo redondeado"/>
          <p:cNvSpPr/>
          <p:nvPr/>
        </p:nvSpPr>
        <p:spPr>
          <a:xfrm>
            <a:off x="19386274" y="39156799"/>
            <a:ext cx="9055307" cy="999659"/>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4000" b="1" dirty="0">
                <a:latin typeface="Arial" panose="020B0604020202020204" pitchFamily="34" charset="0"/>
                <a:cs typeface="Arial" pitchFamily="34" charset="0"/>
              </a:rPr>
              <a:t>References</a:t>
            </a:r>
          </a:p>
        </p:txBody>
      </p:sp>
      <p:sp>
        <p:nvSpPr>
          <p:cNvPr id="58" name="57 CuadroTexto"/>
          <p:cNvSpPr txBox="1"/>
          <p:nvPr/>
        </p:nvSpPr>
        <p:spPr>
          <a:xfrm>
            <a:off x="19398039" y="40443645"/>
            <a:ext cx="9055307" cy="4801314"/>
          </a:xfrm>
          <a:prstGeom prst="rect">
            <a:avLst/>
          </a:prstGeom>
          <a:noFill/>
        </p:spPr>
        <p:txBody>
          <a:bodyPr wrap="square" lIns="252000" rIns="252000" rtlCol="0">
            <a:spAutoFit/>
          </a:bodyPr>
          <a:lstStyle/>
          <a:p>
            <a:pPr algn="just">
              <a:spcAft>
                <a:spcPts val="600"/>
              </a:spcAft>
            </a:pPr>
            <a:r>
              <a:rPr lang="en-US" sz="2200" dirty="0">
                <a:ea typeface="Times New Roman" panose="02020603050405020304" pitchFamily="18" charset="0"/>
              </a:rPr>
              <a:t>[1] J. Pérez-Losada, J. Fort, A serial founder effect model of phonemic diversity based on phonemic loss in low-density populations, PLoS ONE 13(6) (2018) e0198346.</a:t>
            </a:r>
            <a:endParaRPr lang="es-ES" sz="2200" dirty="0">
              <a:ea typeface="Times New Roman" panose="02020603050405020304" pitchFamily="18" charset="0"/>
            </a:endParaRPr>
          </a:p>
          <a:p>
            <a:pPr algn="just">
              <a:spcAft>
                <a:spcPts val="600"/>
              </a:spcAft>
            </a:pPr>
            <a:r>
              <a:rPr lang="en-US" sz="2200" dirty="0">
                <a:ea typeface="Times New Roman" panose="02020603050405020304" pitchFamily="18" charset="0"/>
              </a:rPr>
              <a:t>[2] QD. Atkinson, Phonemic diversity supports a serial founder effect model of language expansion from Africa, Science 332 (2011) 346–349.</a:t>
            </a:r>
            <a:endParaRPr lang="es-ES" sz="2200" dirty="0">
              <a:ea typeface="Times New Roman" panose="02020603050405020304" pitchFamily="18" charset="0"/>
            </a:endParaRPr>
          </a:p>
          <a:p>
            <a:pPr algn="just">
              <a:spcAft>
                <a:spcPts val="600"/>
              </a:spcAft>
            </a:pPr>
            <a:r>
              <a:rPr lang="en-US" sz="2200" dirty="0">
                <a:ea typeface="Times New Roman" panose="02020603050405020304" pitchFamily="18" charset="0"/>
              </a:rPr>
              <a:t>[3] J. Fort, J. Pérez-Losada, Can a linguistic serial founder effect originating in Africa explain the worldwide phonemic cline?,  J R Soc Interface 13 (2016) 20160185, 1–9.</a:t>
            </a:r>
            <a:endParaRPr lang="es-ES" sz="2200" dirty="0">
              <a:ea typeface="Times New Roman" panose="02020603050405020304" pitchFamily="18" charset="0"/>
            </a:endParaRPr>
          </a:p>
          <a:p>
            <a:pPr algn="just">
              <a:spcAft>
                <a:spcPts val="600"/>
              </a:spcAft>
            </a:pPr>
            <a:r>
              <a:rPr lang="en-US" sz="2200" dirty="0">
                <a:ea typeface="Times New Roman" panose="02020603050405020304" pitchFamily="18" charset="0"/>
              </a:rPr>
              <a:t>[4] I. Maddieson, K. Precoda, Updating UPSID, UCLA working papers in Phonetics 74 (2011) 104–111.</a:t>
            </a:r>
            <a:endParaRPr lang="es-ES" sz="2200" dirty="0">
              <a:ea typeface="Times New Roman" panose="02020603050405020304" pitchFamily="18" charset="0"/>
            </a:endParaRPr>
          </a:p>
          <a:p>
            <a:pPr algn="just">
              <a:spcAft>
                <a:spcPts val="600"/>
              </a:spcAft>
            </a:pPr>
            <a:r>
              <a:rPr lang="en-US" sz="2200" dirty="0">
                <a:ea typeface="Times New Roman" panose="02020603050405020304" pitchFamily="18" charset="0"/>
              </a:rPr>
              <a:t>[5] J. Fort, J. Pérez-Losada, and N. Isern, Fronts from integrodifference equations and persistence effects on the Neolithic transition, Phys. Rev. E 76 (2007) 031913, 1-10</a:t>
            </a:r>
            <a:r>
              <a:rPr lang="en-US" sz="2200" dirty="0" smtClean="0">
                <a:ea typeface="Times New Roman" panose="02020603050405020304" pitchFamily="18" charset="0"/>
              </a:rPr>
              <a:t>.</a:t>
            </a:r>
            <a:endParaRPr lang="es-ES" sz="2200" b="1" dirty="0">
              <a:ea typeface="MS Mincho"/>
            </a:endParaRPr>
          </a:p>
        </p:txBody>
      </p:sp>
      <p:pic>
        <p:nvPicPr>
          <p:cNvPr id="1028" name="Picture 4" descr="C:\Users\fisica\Pictures\UdG_dues_linies_esq_negr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7176" y="2853287"/>
            <a:ext cx="2653395" cy="211676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49" name="48 CuadroTexto"/>
              <p:cNvSpPr txBox="1"/>
              <p:nvPr/>
            </p:nvSpPr>
            <p:spPr>
              <a:xfrm>
                <a:off x="9860916" y="9323729"/>
                <a:ext cx="9071851" cy="20089923"/>
              </a:xfrm>
              <a:prstGeom prst="rect">
                <a:avLst/>
              </a:prstGeom>
              <a:noFill/>
            </p:spPr>
            <p:txBody>
              <a:bodyPr wrap="square" lIns="252000" rIns="252000" rtlCol="0">
                <a:spAutoFit/>
              </a:bodyPr>
              <a:lstStyle/>
              <a:p>
                <a:endParaRPr lang="en-US" sz="2800" dirty="0" smtClean="0"/>
              </a:p>
              <a:p>
                <a:pPr algn="just">
                  <a:spcAft>
                    <a:spcPts val="600"/>
                  </a:spcAft>
                </a:pPr>
                <a:r>
                  <a:rPr lang="en-US" sz="3200" dirty="0"/>
                  <a:t>Our model simulates the dispersal of hunter-gatherer tribes from a single origin, in a two-dimensional grid representing the Earth's surface with 1,000 x 1,000 nodes, and the subsequent evolution and spread of languages spoken by these tribes. The distance between adjacent nodes (r) is set at 50 km to reflect pre-industrial population dispersal </a:t>
                </a:r>
                <a:r>
                  <a:rPr lang="en-US" sz="3200" dirty="0" smtClean="0"/>
                  <a:t>patterns.</a:t>
                </a:r>
              </a:p>
              <a:p>
                <a:pPr algn="just">
                  <a:spcAft>
                    <a:spcPts val="600"/>
                  </a:spcAft>
                </a:pPr>
                <a:endParaRPr lang="en-US" sz="3200" dirty="0" smtClean="0"/>
              </a:p>
              <a:p>
                <a:pPr algn="just">
                  <a:spcAft>
                    <a:spcPts val="600"/>
                  </a:spcAft>
                </a:pPr>
                <a:r>
                  <a:rPr lang="en-US" sz="3200" dirty="0" smtClean="0"/>
                  <a:t>The </a:t>
                </a:r>
                <a:r>
                  <a:rPr lang="en-US" sz="3200" dirty="0"/>
                  <a:t>model considers a population density of 1.2 </a:t>
                </a:r>
                <a:r>
                  <a:rPr lang="en-US" sz="3200" dirty="0" smtClean="0"/>
                  <a:t>people/km</a:t>
                </a:r>
                <a:r>
                  <a:rPr lang="en-US" sz="3200" baseline="30000" dirty="0" smtClean="0">
                    <a:latin typeface="+mj-lt"/>
                    <a:ea typeface="Times New Roman" panose="02020603050405020304" pitchFamily="18" charset="0"/>
                  </a:rPr>
                  <a:t>2</a:t>
                </a:r>
                <a:r>
                  <a:rPr lang="en-US" sz="3200" dirty="0" smtClean="0"/>
                  <a:t> </a:t>
                </a:r>
                <a:r>
                  <a:rPr lang="en-US" sz="3200" dirty="0"/>
                  <a:t>for hunter-gatherer tribes, with each tribe consisting of approximately 300 individuals speaking a common language. Multiple tribes can speak the same language, and a node can accommodate up to 10 tribes. The language of each tribe is encoded as a binary string representing the presence (1) or absence (0) of phonemes. We assume that languages spoken in low-density populations, as encountered at the forefront of a wave of expansion, experience phonemic evolution through random phoneme loss. Each time step represents one generation, with value T = 32 years. </a:t>
                </a:r>
                <a:endParaRPr lang="en-US" sz="3200" dirty="0" smtClean="0"/>
              </a:p>
              <a:p>
                <a:pPr algn="just">
                  <a:spcAft>
                    <a:spcPts val="600"/>
                  </a:spcAft>
                </a:pPr>
                <a:endParaRPr lang="en-US" sz="3200" dirty="0"/>
              </a:p>
              <a:p>
                <a:pPr algn="just">
                  <a:spcAft>
                    <a:spcPts val="600"/>
                  </a:spcAft>
                </a:pPr>
                <a:r>
                  <a:rPr lang="en-US" sz="3200" dirty="0" smtClean="0"/>
                  <a:t>The </a:t>
                </a:r>
                <a:r>
                  <a:rPr lang="en-US" sz="3200" dirty="0"/>
                  <a:t>new population number density </a:t>
                </a:r>
                <a14:m>
                  <m:oMath xmlns:m="http://schemas.openxmlformats.org/officeDocument/2006/math">
                    <m:r>
                      <m:rPr>
                        <m:sty m:val="p"/>
                      </m:rPr>
                      <a:rPr lang="en-US" sz="3200">
                        <a:latin typeface="Cambria Math" panose="02040503050406030204" pitchFamily="18" charset="0"/>
                      </a:rPr>
                      <m:t>p</m:t>
                    </m:r>
                    <m:d>
                      <m:dPr>
                        <m:ctrlPr>
                          <a:rPr lang="es-ES" sz="3200" i="1">
                            <a:latin typeface="Cambria Math" panose="02040503050406030204" pitchFamily="18" charset="0"/>
                          </a:rPr>
                        </m:ctrlPr>
                      </m:dPr>
                      <m:e>
                        <m:r>
                          <m:rPr>
                            <m:sty m:val="p"/>
                          </m:rPr>
                          <a:rPr lang="en-US" sz="3200">
                            <a:latin typeface="Cambria Math" panose="02040503050406030204" pitchFamily="18" charset="0"/>
                          </a:rPr>
                          <m:t>x</m:t>
                        </m:r>
                        <m:r>
                          <a:rPr lang="en-US" sz="3200">
                            <a:latin typeface="Cambria Math" panose="02040503050406030204" pitchFamily="18" charset="0"/>
                          </a:rPr>
                          <m:t>,</m:t>
                        </m:r>
                        <m:r>
                          <m:rPr>
                            <m:sty m:val="p"/>
                          </m:rPr>
                          <a:rPr lang="en-US" sz="3200">
                            <a:latin typeface="Cambria Math" panose="02040503050406030204" pitchFamily="18" charset="0"/>
                          </a:rPr>
                          <m:t>y</m:t>
                        </m:r>
                        <m:r>
                          <a:rPr lang="en-US" sz="3200">
                            <a:latin typeface="Cambria Math" panose="02040503050406030204" pitchFamily="18" charset="0"/>
                          </a:rPr>
                          <m:t>,</m:t>
                        </m:r>
                        <m:r>
                          <m:rPr>
                            <m:sty m:val="p"/>
                          </m:rPr>
                          <a:rPr lang="en-US" sz="3200">
                            <a:latin typeface="Cambria Math" panose="02040503050406030204" pitchFamily="18" charset="0"/>
                          </a:rPr>
                          <m:t>t</m:t>
                        </m:r>
                        <m:r>
                          <a:rPr lang="en-US" sz="3200">
                            <a:latin typeface="Cambria Math" panose="02040503050406030204" pitchFamily="18" charset="0"/>
                          </a:rPr>
                          <m:t>+</m:t>
                        </m:r>
                        <m:r>
                          <m:rPr>
                            <m:sty m:val="p"/>
                          </m:rPr>
                          <a:rPr lang="en-US" sz="3200">
                            <a:latin typeface="Cambria Math" panose="02040503050406030204" pitchFamily="18" charset="0"/>
                          </a:rPr>
                          <m:t>T</m:t>
                        </m:r>
                      </m:e>
                    </m:d>
                  </m:oMath>
                </a14:m>
                <a:r>
                  <a:rPr lang="en-US" sz="3200" dirty="0"/>
                  <a:t> in each cell and time, is computed through four steps</a:t>
                </a:r>
                <a:r>
                  <a:rPr lang="en-US" sz="3200" dirty="0" smtClean="0"/>
                  <a:t>:</a:t>
                </a:r>
              </a:p>
              <a:p>
                <a:pPr algn="just">
                  <a:spcAft>
                    <a:spcPts val="600"/>
                  </a:spcAft>
                </a:pPr>
                <a:r>
                  <a:rPr lang="en-US" sz="3200" dirty="0" smtClean="0"/>
                  <a:t>(</a:t>
                </a:r>
                <a:r>
                  <a:rPr lang="en-US" sz="3200" dirty="0"/>
                  <a:t>i) Dispersal: a fraction </a:t>
                </a:r>
                <a:r>
                  <a:rPr lang="en-US" sz="3200" dirty="0" err="1"/>
                  <a:t>p</a:t>
                </a:r>
                <a:r>
                  <a:rPr lang="en-US" sz="3200" baseline="-25000" dirty="0" err="1"/>
                  <a:t>e</a:t>
                </a:r>
                <a:r>
                  <a:rPr lang="en-US" sz="3200" dirty="0" smtClean="0"/>
                  <a:t> </a:t>
                </a:r>
                <a:r>
                  <a:rPr lang="en-US" sz="3200" dirty="0"/>
                  <a:t>of tribes remains in the original node (for ethnographic data, p</a:t>
                </a:r>
                <a:r>
                  <a:rPr lang="en-US" sz="3200" baseline="-25000" dirty="0"/>
                  <a:t>e</a:t>
                </a:r>
                <a:r>
                  <a:rPr lang="en-US" sz="3200" dirty="0"/>
                  <a:t> = 0.38), while the remainder disperse randomly to neighboring nodes, i.e. [5</a:t>
                </a:r>
                <a:r>
                  <a:rPr lang="en-US" sz="3200" dirty="0" smtClean="0"/>
                  <a:t>]:</a:t>
                </a:r>
              </a:p>
              <a:p>
                <a:pPr algn="just">
                  <a:spcAft>
                    <a:spcPts val="600"/>
                  </a:spcAft>
                </a:pPr>
                <a:endParaRPr lang="es-ES" sz="2800" dirty="0"/>
              </a:p>
              <a:p>
                <a:pPr algn="just">
                  <a:spcAft>
                    <a:spcPts val="600"/>
                  </a:spcAft>
                </a:pPr>
                <a14:m>
                  <m:oMathPara xmlns:m="http://schemas.openxmlformats.org/officeDocument/2006/math">
                    <m:oMathParaPr>
                      <m:jc m:val="centerGroup"/>
                    </m:oMathParaPr>
                    <m:oMath xmlns:m="http://schemas.openxmlformats.org/officeDocument/2006/math">
                      <m:r>
                        <m:rPr>
                          <m:sty m:val="p"/>
                        </m:rPr>
                        <a:rPr lang="en-US" sz="2800" i="0">
                          <a:effectLst/>
                          <a:latin typeface="Cambria Math" panose="02040503050406030204" pitchFamily="18" charset="0"/>
                          <a:ea typeface="Times New Roman" panose="02020603050405020304" pitchFamily="18" charset="0"/>
                        </a:rPr>
                        <m:t>p</m:t>
                      </m:r>
                      <m:d>
                        <m:dPr>
                          <m:ctrlPr>
                            <a:rPr lang="es-ES" sz="2800" i="1">
                              <a:effectLst/>
                              <a:latin typeface="Cambria Math" panose="02040503050406030204" pitchFamily="18" charset="0"/>
                              <a:ea typeface="Times New Roman" panose="02020603050405020304" pitchFamily="18" charset="0"/>
                            </a:rPr>
                          </m:ctrlPr>
                        </m:dPr>
                        <m:e>
                          <m:r>
                            <m:rPr>
                              <m:sty m:val="p"/>
                            </m:rPr>
                            <a:rPr lang="en-US" sz="2800" i="0">
                              <a:effectLst/>
                              <a:latin typeface="Cambria Math" panose="02040503050406030204" pitchFamily="18" charset="0"/>
                              <a:ea typeface="Times New Roman" panose="02020603050405020304" pitchFamily="18" charset="0"/>
                            </a:rPr>
                            <m:t>x</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y</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e>
                      </m:d>
                      <m:r>
                        <a:rPr lang="en-US" sz="2800" i="1">
                          <a:effectLst/>
                          <a:latin typeface="Cambria Math" panose="02040503050406030204" pitchFamily="18" charset="0"/>
                          <a:ea typeface="Times New Roman" panose="02020603050405020304" pitchFamily="18" charset="0"/>
                        </a:rPr>
                        <m:t>=</m:t>
                      </m:r>
                      <m:sSub>
                        <m:sSubPr>
                          <m:ctrlPr>
                            <a:rPr lang="es-ES" sz="2800" i="1">
                              <a:effectLst/>
                              <a:latin typeface="Cambria Math" panose="02040503050406030204" pitchFamily="18" charset="0"/>
                              <a:ea typeface="Times New Roman" panose="02020603050405020304" pitchFamily="18" charset="0"/>
                            </a:rPr>
                          </m:ctrlPr>
                        </m:sSubPr>
                        <m:e>
                          <m:r>
                            <m:rPr>
                              <m:sty m:val="p"/>
                            </m:rPr>
                            <a:rPr lang="en-US" sz="2800" i="0">
                              <a:effectLst/>
                              <a:latin typeface="Cambria Math" panose="02040503050406030204" pitchFamily="18" charset="0"/>
                              <a:ea typeface="Times New Roman" panose="02020603050405020304" pitchFamily="18" charset="0"/>
                            </a:rPr>
                            <m:t>R</m:t>
                          </m:r>
                        </m:e>
                        <m:sub>
                          <m:r>
                            <a:rPr lang="en-US" sz="2800" i="1">
                              <a:effectLst/>
                              <a:latin typeface="Cambria Math" panose="02040503050406030204" pitchFamily="18" charset="0"/>
                              <a:ea typeface="Times New Roman" panose="02020603050405020304" pitchFamily="18" charset="0"/>
                            </a:rPr>
                            <m:t>0</m:t>
                          </m:r>
                        </m:sub>
                      </m:sSub>
                      <m:d>
                        <m:dPr>
                          <m:begChr m:val="["/>
                          <m:endChr m:val="]"/>
                          <m:ctrlPr>
                            <a:rPr lang="es-ES" sz="2800" i="1">
                              <a:effectLst/>
                              <a:latin typeface="Cambria Math" panose="02040503050406030204" pitchFamily="18" charset="0"/>
                              <a:ea typeface="Times New Roman" panose="02020603050405020304" pitchFamily="18" charset="0"/>
                            </a:rPr>
                          </m:ctrlPr>
                        </m:dPr>
                        <m:e>
                          <m:sSub>
                            <m:sSubPr>
                              <m:ctrlPr>
                                <a:rPr lang="es-ES" sz="2800" i="1">
                                  <a:effectLst/>
                                  <a:latin typeface="Cambria Math" panose="02040503050406030204" pitchFamily="18" charset="0"/>
                                  <a:ea typeface="Times New Roman" panose="02020603050405020304" pitchFamily="18" charset="0"/>
                                </a:rPr>
                              </m:ctrlPr>
                            </m:sSubPr>
                            <m:e>
                              <m:r>
                                <m:rPr>
                                  <m:sty m:val="p"/>
                                </m:rPr>
                                <a:rPr lang="en-US" sz="2800" i="0">
                                  <a:effectLst/>
                                  <a:latin typeface="Cambria Math" panose="02040503050406030204" pitchFamily="18" charset="0"/>
                                  <a:ea typeface="Times New Roman" panose="02020603050405020304" pitchFamily="18" charset="0"/>
                                </a:rPr>
                                <m:t>p</m:t>
                              </m:r>
                            </m:e>
                            <m:sub>
                              <m:r>
                                <m:rPr>
                                  <m:sty m:val="p"/>
                                </m:rPr>
                                <a:rPr lang="en-US" sz="2800" i="0">
                                  <a:effectLst/>
                                  <a:latin typeface="Cambria Math" panose="02040503050406030204" pitchFamily="18" charset="0"/>
                                  <a:ea typeface="Times New Roman" panose="02020603050405020304" pitchFamily="18" charset="0"/>
                                </a:rPr>
                                <m:t>e</m:t>
                              </m:r>
                            </m:sub>
                          </m:sSub>
                          <m:r>
                            <m:rPr>
                              <m:sty m:val="p"/>
                            </m:rPr>
                            <a:rPr lang="en-US" sz="2800" i="0">
                              <a:effectLst/>
                              <a:latin typeface="Cambria Math" panose="02040503050406030204" pitchFamily="18" charset="0"/>
                              <a:ea typeface="Times New Roman" panose="02020603050405020304" pitchFamily="18" charset="0"/>
                            </a:rPr>
                            <m:t>p</m:t>
                          </m:r>
                          <m:d>
                            <m:dPr>
                              <m:ctrlPr>
                                <a:rPr lang="es-ES" sz="2800" i="1">
                                  <a:effectLst/>
                                  <a:latin typeface="Cambria Math" panose="02040503050406030204" pitchFamily="18" charset="0"/>
                                  <a:ea typeface="Times New Roman" panose="02020603050405020304" pitchFamily="18" charset="0"/>
                                </a:rPr>
                              </m:ctrlPr>
                            </m:dPr>
                            <m:e>
                              <m:r>
                                <m:rPr>
                                  <m:sty m:val="p"/>
                                </m:rPr>
                                <a:rPr lang="en-US" sz="2800" i="0">
                                  <a:effectLst/>
                                  <a:latin typeface="Cambria Math" panose="02040503050406030204" pitchFamily="18" charset="0"/>
                                  <a:ea typeface="Times New Roman" panose="02020603050405020304" pitchFamily="18" charset="0"/>
                                </a:rPr>
                                <m:t>x</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y</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e>
                          </m:d>
                          <m:r>
                            <a:rPr lang="en-US" sz="2800" i="0">
                              <a:effectLst/>
                              <a:latin typeface="Cambria Math" panose="02040503050406030204" pitchFamily="18" charset="0"/>
                              <a:ea typeface="Times New Roman" panose="02020603050405020304" pitchFamily="18" charset="0"/>
                            </a:rPr>
                            <m:t>+</m:t>
                          </m:r>
                          <m:d>
                            <m:dPr>
                              <m:ctrlPr>
                                <a:rPr lang="es-ES" sz="2800" i="1">
                                  <a:effectLst/>
                                  <a:latin typeface="Cambria Math" panose="02040503050406030204" pitchFamily="18" charset="0"/>
                                  <a:ea typeface="Times New Roman" panose="02020603050405020304" pitchFamily="18" charset="0"/>
                                </a:rPr>
                              </m:ctrlPr>
                            </m:dPr>
                            <m:e>
                              <m:r>
                                <a:rPr lang="en-US" sz="2800" i="0">
                                  <a:effectLst/>
                                  <a:latin typeface="Cambria Math" panose="02040503050406030204" pitchFamily="18" charset="0"/>
                                  <a:ea typeface="Times New Roman" panose="02020603050405020304" pitchFamily="18" charset="0"/>
                                </a:rPr>
                                <m:t>1−</m:t>
                              </m:r>
                              <m:sSub>
                                <m:sSubPr>
                                  <m:ctrlPr>
                                    <a:rPr lang="es-ES" sz="2800" i="1">
                                      <a:effectLst/>
                                      <a:latin typeface="Cambria Math" panose="02040503050406030204" pitchFamily="18" charset="0"/>
                                      <a:ea typeface="Times New Roman" panose="02020603050405020304" pitchFamily="18" charset="0"/>
                                    </a:rPr>
                                  </m:ctrlPr>
                                </m:sSubPr>
                                <m:e>
                                  <m:r>
                                    <m:rPr>
                                      <m:sty m:val="p"/>
                                    </m:rPr>
                                    <a:rPr lang="en-US" sz="2800" i="0">
                                      <a:effectLst/>
                                      <a:latin typeface="Cambria Math" panose="02040503050406030204" pitchFamily="18" charset="0"/>
                                      <a:ea typeface="Times New Roman" panose="02020603050405020304" pitchFamily="18" charset="0"/>
                                    </a:rPr>
                                    <m:t>p</m:t>
                                  </m:r>
                                </m:e>
                                <m:sub>
                                  <m:r>
                                    <m:rPr>
                                      <m:sty m:val="p"/>
                                    </m:rPr>
                                    <a:rPr lang="en-US" sz="2800" i="0">
                                      <a:effectLst/>
                                      <a:latin typeface="Cambria Math" panose="02040503050406030204" pitchFamily="18" charset="0"/>
                                      <a:ea typeface="Times New Roman" panose="02020603050405020304" pitchFamily="18" charset="0"/>
                                    </a:rPr>
                                    <m:t>e</m:t>
                                  </m:r>
                                </m:sub>
                              </m:sSub>
                            </m:e>
                          </m:d>
                          <m:d>
                            <m:dPr>
                              <m:ctrlPr>
                                <a:rPr lang="es-ES" sz="2800" i="1">
                                  <a:effectLst/>
                                  <a:latin typeface="Cambria Math" panose="02040503050406030204" pitchFamily="18" charset="0"/>
                                  <a:ea typeface="Times New Roman" panose="02020603050405020304" pitchFamily="18" charset="0"/>
                                </a:rPr>
                              </m:ctrlPr>
                            </m:dPr>
                            <m:e>
                              <m:f>
                                <m:fPr>
                                  <m:ctrlPr>
                                    <a:rPr lang="es-ES" sz="2800" i="1">
                                      <a:effectLst/>
                                      <a:latin typeface="Cambria Math" panose="02040503050406030204" pitchFamily="18" charset="0"/>
                                      <a:ea typeface="Times New Roman" panose="02020603050405020304" pitchFamily="18" charset="0"/>
                                    </a:rPr>
                                  </m:ctrlPr>
                                </m:fPr>
                                <m:num>
                                  <m:r>
                                    <a:rPr lang="en-US" sz="2800" i="0">
                                      <a:effectLst/>
                                      <a:latin typeface="Cambria Math" panose="02040503050406030204" pitchFamily="18" charset="0"/>
                                      <a:ea typeface="Times New Roman" panose="02020603050405020304" pitchFamily="18" charset="0"/>
                                    </a:rPr>
                                    <m:t>1</m:t>
                                  </m:r>
                                </m:num>
                                <m:den>
                                  <m:r>
                                    <a:rPr lang="en-US" sz="2800" i="0">
                                      <a:effectLst/>
                                      <a:latin typeface="Cambria Math" panose="02040503050406030204" pitchFamily="18" charset="0"/>
                                      <a:ea typeface="Times New Roman" panose="02020603050405020304" pitchFamily="18" charset="0"/>
                                    </a:rPr>
                                    <m:t>4</m:t>
                                  </m:r>
                                </m:den>
                              </m:f>
                              <m:r>
                                <m:rPr>
                                  <m:sty m:val="p"/>
                                </m:rPr>
                                <a:rPr lang="en-US" sz="2800" i="0">
                                  <a:effectLst/>
                                  <a:latin typeface="Cambria Math" panose="02040503050406030204" pitchFamily="18" charset="0"/>
                                  <a:ea typeface="Times New Roman" panose="02020603050405020304" pitchFamily="18" charset="0"/>
                                </a:rPr>
                                <m:t>p</m:t>
                              </m:r>
                              <m:d>
                                <m:dPr>
                                  <m:ctrlPr>
                                    <a:rPr lang="es-ES" sz="2800" i="1">
                                      <a:effectLst/>
                                      <a:latin typeface="Cambria Math" panose="02040503050406030204" pitchFamily="18" charset="0"/>
                                      <a:ea typeface="Times New Roman" panose="02020603050405020304" pitchFamily="18" charset="0"/>
                                    </a:rPr>
                                  </m:ctrlPr>
                                </m:dPr>
                                <m:e>
                                  <m:r>
                                    <m:rPr>
                                      <m:sty m:val="p"/>
                                    </m:rPr>
                                    <a:rPr lang="en-US" sz="2800" i="0">
                                      <a:effectLst/>
                                      <a:latin typeface="Cambria Math" panose="02040503050406030204" pitchFamily="18" charset="0"/>
                                      <a:ea typeface="Times New Roman" panose="02020603050405020304" pitchFamily="18" charset="0"/>
                                    </a:rPr>
                                    <m:t>x</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r</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y</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e>
                              </m:d>
                              <m:r>
                                <a:rPr lang="en-US" sz="2800" i="0">
                                  <a:effectLst/>
                                  <a:latin typeface="Cambria Math" panose="02040503050406030204" pitchFamily="18" charset="0"/>
                                  <a:ea typeface="Times New Roman" panose="02020603050405020304" pitchFamily="18" charset="0"/>
                                </a:rPr>
                                <m:t>+</m:t>
                              </m:r>
                              <m:f>
                                <m:fPr>
                                  <m:ctrlPr>
                                    <a:rPr lang="es-ES" sz="2800" i="1">
                                      <a:effectLst/>
                                      <a:latin typeface="Cambria Math" panose="02040503050406030204" pitchFamily="18" charset="0"/>
                                      <a:ea typeface="Times New Roman" panose="02020603050405020304" pitchFamily="18" charset="0"/>
                                    </a:rPr>
                                  </m:ctrlPr>
                                </m:fPr>
                                <m:num>
                                  <m:r>
                                    <a:rPr lang="en-US" sz="2800" i="0">
                                      <a:effectLst/>
                                      <a:latin typeface="Cambria Math" panose="02040503050406030204" pitchFamily="18" charset="0"/>
                                      <a:ea typeface="Times New Roman" panose="02020603050405020304" pitchFamily="18" charset="0"/>
                                    </a:rPr>
                                    <m:t>1</m:t>
                                  </m:r>
                                </m:num>
                                <m:den>
                                  <m:r>
                                    <a:rPr lang="en-US" sz="2800" i="0">
                                      <a:effectLst/>
                                      <a:latin typeface="Cambria Math" panose="02040503050406030204" pitchFamily="18" charset="0"/>
                                      <a:ea typeface="Times New Roman" panose="02020603050405020304" pitchFamily="18" charset="0"/>
                                    </a:rPr>
                                    <m:t>4</m:t>
                                  </m:r>
                                </m:den>
                              </m:f>
                              <m:r>
                                <m:rPr>
                                  <m:sty m:val="p"/>
                                </m:rPr>
                                <a:rPr lang="en-US" sz="2800" i="0">
                                  <a:effectLst/>
                                  <a:latin typeface="Cambria Math" panose="02040503050406030204" pitchFamily="18" charset="0"/>
                                  <a:ea typeface="Times New Roman" panose="02020603050405020304" pitchFamily="18" charset="0"/>
                                </a:rPr>
                                <m:t>p</m:t>
                              </m:r>
                              <m:d>
                                <m:dPr>
                                  <m:ctrlPr>
                                    <a:rPr lang="es-ES" sz="2800" i="1">
                                      <a:effectLst/>
                                      <a:latin typeface="Cambria Math" panose="02040503050406030204" pitchFamily="18" charset="0"/>
                                      <a:ea typeface="Times New Roman" panose="02020603050405020304" pitchFamily="18" charset="0"/>
                                    </a:rPr>
                                  </m:ctrlPr>
                                </m:dPr>
                                <m:e>
                                  <m:r>
                                    <m:rPr>
                                      <m:sty m:val="p"/>
                                    </m:rPr>
                                    <a:rPr lang="en-US" sz="2800" i="0">
                                      <a:effectLst/>
                                      <a:latin typeface="Cambria Math" panose="02040503050406030204" pitchFamily="18" charset="0"/>
                                      <a:ea typeface="Times New Roman" panose="02020603050405020304" pitchFamily="18" charset="0"/>
                                    </a:rPr>
                                    <m:t>x</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r</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y</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e>
                              </m:d>
                              <m:r>
                                <a:rPr lang="en-US" sz="2800" i="0">
                                  <a:effectLst/>
                                  <a:latin typeface="Cambria Math" panose="02040503050406030204" pitchFamily="18" charset="0"/>
                                  <a:ea typeface="Times New Roman" panose="02020603050405020304" pitchFamily="18" charset="0"/>
                                </a:rPr>
                                <m:t>+</m:t>
                              </m:r>
                              <m:f>
                                <m:fPr>
                                  <m:ctrlPr>
                                    <a:rPr lang="es-ES" sz="2800" i="1">
                                      <a:effectLst/>
                                      <a:latin typeface="Cambria Math" panose="02040503050406030204" pitchFamily="18" charset="0"/>
                                      <a:ea typeface="Times New Roman" panose="02020603050405020304" pitchFamily="18" charset="0"/>
                                    </a:rPr>
                                  </m:ctrlPr>
                                </m:fPr>
                                <m:num>
                                  <m:r>
                                    <a:rPr lang="en-US" sz="2800" i="0">
                                      <a:effectLst/>
                                      <a:latin typeface="Cambria Math" panose="02040503050406030204" pitchFamily="18" charset="0"/>
                                      <a:ea typeface="Times New Roman" panose="02020603050405020304" pitchFamily="18" charset="0"/>
                                    </a:rPr>
                                    <m:t>1</m:t>
                                  </m:r>
                                </m:num>
                                <m:den>
                                  <m:r>
                                    <a:rPr lang="en-US" sz="2800" i="0">
                                      <a:effectLst/>
                                      <a:latin typeface="Cambria Math" panose="02040503050406030204" pitchFamily="18" charset="0"/>
                                      <a:ea typeface="Times New Roman" panose="02020603050405020304" pitchFamily="18" charset="0"/>
                                    </a:rPr>
                                    <m:t>4</m:t>
                                  </m:r>
                                </m:den>
                              </m:f>
                              <m:r>
                                <m:rPr>
                                  <m:sty m:val="p"/>
                                </m:rPr>
                                <a:rPr lang="en-US" sz="2800" i="0">
                                  <a:effectLst/>
                                  <a:latin typeface="Cambria Math" panose="02040503050406030204" pitchFamily="18" charset="0"/>
                                  <a:ea typeface="Times New Roman" panose="02020603050405020304" pitchFamily="18" charset="0"/>
                                </a:rPr>
                                <m:t>p</m:t>
                              </m:r>
                              <m:d>
                                <m:dPr>
                                  <m:ctrlPr>
                                    <a:rPr lang="es-ES" sz="2800" i="1">
                                      <a:effectLst/>
                                      <a:latin typeface="Cambria Math" panose="02040503050406030204" pitchFamily="18" charset="0"/>
                                      <a:ea typeface="Times New Roman" panose="02020603050405020304" pitchFamily="18" charset="0"/>
                                    </a:rPr>
                                  </m:ctrlPr>
                                </m:dPr>
                                <m:e>
                                  <m:r>
                                    <m:rPr>
                                      <m:sty m:val="p"/>
                                    </m:rPr>
                                    <a:rPr lang="en-US" sz="2800" i="0">
                                      <a:effectLst/>
                                      <a:latin typeface="Cambria Math" panose="02040503050406030204" pitchFamily="18" charset="0"/>
                                      <a:ea typeface="Times New Roman" panose="02020603050405020304" pitchFamily="18" charset="0"/>
                                    </a:rPr>
                                    <m:t>x</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y</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r</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e>
                              </m:d>
                              <m:r>
                                <a:rPr lang="en-US" sz="2800" i="0">
                                  <a:effectLst/>
                                  <a:latin typeface="Cambria Math" panose="02040503050406030204" pitchFamily="18" charset="0"/>
                                  <a:ea typeface="Times New Roman" panose="02020603050405020304" pitchFamily="18" charset="0"/>
                                </a:rPr>
                                <m:t>+</m:t>
                              </m:r>
                              <m:f>
                                <m:fPr>
                                  <m:ctrlPr>
                                    <a:rPr lang="es-ES" sz="2800" i="1">
                                      <a:effectLst/>
                                      <a:latin typeface="Cambria Math" panose="02040503050406030204" pitchFamily="18" charset="0"/>
                                      <a:ea typeface="Times New Roman" panose="02020603050405020304" pitchFamily="18" charset="0"/>
                                    </a:rPr>
                                  </m:ctrlPr>
                                </m:fPr>
                                <m:num>
                                  <m:r>
                                    <a:rPr lang="en-US" sz="2800" i="0">
                                      <a:effectLst/>
                                      <a:latin typeface="Cambria Math" panose="02040503050406030204" pitchFamily="18" charset="0"/>
                                      <a:ea typeface="Times New Roman" panose="02020603050405020304" pitchFamily="18" charset="0"/>
                                    </a:rPr>
                                    <m:t>1</m:t>
                                  </m:r>
                                </m:num>
                                <m:den>
                                  <m:r>
                                    <a:rPr lang="en-US" sz="2800" i="0">
                                      <a:effectLst/>
                                      <a:latin typeface="Cambria Math" panose="02040503050406030204" pitchFamily="18" charset="0"/>
                                      <a:ea typeface="Times New Roman" panose="02020603050405020304" pitchFamily="18" charset="0"/>
                                    </a:rPr>
                                    <m:t>4</m:t>
                                  </m:r>
                                </m:den>
                              </m:f>
                              <m:r>
                                <m:rPr>
                                  <m:sty m:val="p"/>
                                </m:rPr>
                                <a:rPr lang="en-US" sz="2800" i="0">
                                  <a:effectLst/>
                                  <a:latin typeface="Cambria Math" panose="02040503050406030204" pitchFamily="18" charset="0"/>
                                  <a:ea typeface="Times New Roman" panose="02020603050405020304" pitchFamily="18" charset="0"/>
                                </a:rPr>
                                <m:t>p</m:t>
                              </m:r>
                              <m:d>
                                <m:dPr>
                                  <m:ctrlPr>
                                    <a:rPr lang="es-ES" sz="2800" i="1">
                                      <a:effectLst/>
                                      <a:latin typeface="Cambria Math" panose="02040503050406030204" pitchFamily="18" charset="0"/>
                                      <a:ea typeface="Times New Roman" panose="02020603050405020304" pitchFamily="18" charset="0"/>
                                    </a:rPr>
                                  </m:ctrlPr>
                                </m:dPr>
                                <m:e>
                                  <m:r>
                                    <m:rPr>
                                      <m:sty m:val="p"/>
                                    </m:rPr>
                                    <a:rPr lang="en-US" sz="2800" i="0">
                                      <a:effectLst/>
                                      <a:latin typeface="Cambria Math" panose="02040503050406030204" pitchFamily="18" charset="0"/>
                                      <a:ea typeface="Times New Roman" panose="02020603050405020304" pitchFamily="18" charset="0"/>
                                    </a:rPr>
                                    <m:t>x</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y</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r</m:t>
                                  </m:r>
                                  <m:r>
                                    <a:rPr lang="en-US" sz="2800" i="0">
                                      <a:effectLst/>
                                      <a:latin typeface="Cambria Math" panose="02040503050406030204" pitchFamily="18" charset="0"/>
                                      <a:ea typeface="Times New Roman" panose="02020603050405020304" pitchFamily="18" charset="0"/>
                                    </a:rPr>
                                    <m:t>,</m:t>
                                  </m:r>
                                  <m:r>
                                    <m:rPr>
                                      <m:sty m:val="p"/>
                                    </m:rPr>
                                    <a:rPr lang="en-US" sz="2800" i="0">
                                      <a:effectLst/>
                                      <a:latin typeface="Cambria Math" panose="02040503050406030204" pitchFamily="18" charset="0"/>
                                      <a:ea typeface="Times New Roman" panose="02020603050405020304" pitchFamily="18" charset="0"/>
                                    </a:rPr>
                                    <m:t>t</m:t>
                                  </m:r>
                                </m:e>
                              </m:d>
                            </m:e>
                          </m:d>
                        </m:e>
                      </m:d>
                      <m:r>
                        <a:rPr lang="en-US" sz="2800" i="0">
                          <a:effectLst/>
                          <a:latin typeface="Cambria Math" panose="02040503050406030204" pitchFamily="18" charset="0"/>
                          <a:ea typeface="Times New Roman" panose="02020603050405020304" pitchFamily="18" charset="0"/>
                        </a:rPr>
                        <m:t>(1)</m:t>
                      </m:r>
                    </m:oMath>
                  </m:oMathPara>
                </a14:m>
                <a:endParaRPr lang="es-ES" sz="2800" dirty="0">
                  <a:effectLst/>
                  <a:latin typeface="Times New Roman" panose="02020603050405020304" pitchFamily="18" charset="0"/>
                  <a:ea typeface="Times New Roman" panose="02020603050405020304" pitchFamily="18" charset="0"/>
                </a:endParaRPr>
              </a:p>
              <a:p>
                <a:pPr algn="just">
                  <a:spcAft>
                    <a:spcPts val="600"/>
                  </a:spcAft>
                </a:pPr>
                <a:r>
                  <a:rPr lang="en-US" sz="2800" dirty="0">
                    <a:effectLst/>
                    <a:latin typeface="Times New Roman" panose="02020603050405020304" pitchFamily="18" charset="0"/>
                    <a:ea typeface="Times New Roman" panose="02020603050405020304" pitchFamily="18" charset="0"/>
                  </a:rPr>
                  <a:t> </a:t>
                </a:r>
                <a:endParaRPr lang="es-ES" sz="2800" dirty="0">
                  <a:effectLst/>
                  <a:latin typeface="Times New Roman" panose="02020603050405020304" pitchFamily="18" charset="0"/>
                  <a:ea typeface="Times New Roman" panose="02020603050405020304" pitchFamily="18" charset="0"/>
                </a:endParaRPr>
              </a:p>
            </p:txBody>
          </p:sp>
        </mc:Choice>
        <mc:Fallback>
          <p:sp>
            <p:nvSpPr>
              <p:cNvPr id="49" name="48 CuadroTexto"/>
              <p:cNvSpPr txBox="1">
                <a:spLocks noRot="1" noChangeAspect="1" noMove="1" noResize="1" noEditPoints="1" noAdjustHandles="1" noChangeArrowheads="1" noChangeShapeType="1" noTextEdit="1"/>
              </p:cNvSpPr>
              <p:nvPr/>
            </p:nvSpPr>
            <p:spPr>
              <a:xfrm>
                <a:off x="9860916" y="9323729"/>
                <a:ext cx="9071851" cy="20089923"/>
              </a:xfrm>
              <a:prstGeom prst="rect">
                <a:avLst/>
              </a:prstGeom>
              <a:blipFill>
                <a:blip r:embed="rId4"/>
                <a:stretch>
                  <a:fillRect/>
                </a:stretch>
              </a:blipFill>
            </p:spPr>
            <p:txBody>
              <a:bodyPr/>
              <a:lstStyle/>
              <a:p>
                <a:r>
                  <a:rPr lang="es-ES">
                    <a:noFill/>
                  </a:rPr>
                  <a:t> </a:t>
                </a:r>
              </a:p>
            </p:txBody>
          </p:sp>
        </mc:Fallback>
      </mc:AlternateContent>
      <p:sp>
        <p:nvSpPr>
          <p:cNvPr id="74" name="73 Rectángulo redondeado"/>
          <p:cNvSpPr/>
          <p:nvPr/>
        </p:nvSpPr>
        <p:spPr>
          <a:xfrm>
            <a:off x="19326527" y="8290960"/>
            <a:ext cx="9071853" cy="999659"/>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4000" b="1" dirty="0">
                <a:latin typeface="Arial" panose="020B0604020202020204" pitchFamily="34" charset="0"/>
                <a:cs typeface="Arial" pitchFamily="34" charset="0"/>
              </a:rPr>
              <a:t>Results</a:t>
            </a:r>
          </a:p>
        </p:txBody>
      </p:sp>
      <p:sp>
        <p:nvSpPr>
          <p:cNvPr id="47" name="46 CuadroTexto"/>
          <p:cNvSpPr txBox="1"/>
          <p:nvPr/>
        </p:nvSpPr>
        <p:spPr>
          <a:xfrm>
            <a:off x="357646" y="42185496"/>
            <a:ext cx="9071853" cy="1938992"/>
          </a:xfrm>
          <a:prstGeom prst="rect">
            <a:avLst/>
          </a:prstGeom>
          <a:noFill/>
        </p:spPr>
        <p:txBody>
          <a:bodyPr wrap="square" lIns="252000" rIns="252000" rtlCol="0">
            <a:spAutoFit/>
          </a:bodyPr>
          <a:lstStyle/>
          <a:p>
            <a:pPr algn="just"/>
            <a:r>
              <a:rPr lang="en-US" sz="2000" b="1" dirty="0" smtClean="0">
                <a:latin typeface="Arial" panose="020B0604020202020204" pitchFamily="34" charset="0"/>
                <a:ea typeface="Tahoma" pitchFamily="34" charset="0"/>
                <a:cs typeface="Arial" panose="020B0604020202020204" pitchFamily="34" charset="0"/>
              </a:rPr>
              <a:t>Fig. 1 </a:t>
            </a:r>
            <a:r>
              <a:rPr lang="en-US" sz="2000" dirty="0"/>
              <a:t>Plot of the number of phonemes of 366 present languages versus their distances from the most likely origin of the out-of-Africa dispersal. Phonemic data have been obtained from the UPSID database. The linear fit (straight line) has slope= -(3.4-6.5)·10</a:t>
            </a:r>
            <a:r>
              <a:rPr lang="en-US" sz="2000" baseline="30000" dirty="0"/>
              <a:t>-4</a:t>
            </a:r>
            <a:r>
              <a:rPr lang="en-US" sz="2000" dirty="0"/>
              <a:t> phonemes/km, intercept=35.4-39.9 phonemes (95% confidence-level intervals), </a:t>
            </a:r>
            <a:r>
              <a:rPr lang="en-US" sz="2000" i="1" dirty="0"/>
              <a:t>r </a:t>
            </a:r>
            <a:r>
              <a:rPr lang="en-US" sz="2000" dirty="0"/>
              <a:t>= -0.313, </a:t>
            </a:r>
            <a:r>
              <a:rPr lang="en-US" sz="2000" i="1" dirty="0"/>
              <a:t>n</a:t>
            </a:r>
            <a:r>
              <a:rPr lang="en-US" sz="2000" dirty="0"/>
              <a:t> = 366. The slope is very highly significantly different from zero (</a:t>
            </a:r>
            <a:r>
              <a:rPr lang="en-US" sz="2000" i="1" dirty="0"/>
              <a:t>P</a:t>
            </a:r>
            <a:r>
              <a:rPr lang="en-US" sz="2000" dirty="0"/>
              <a:t> &lt; 0.001).</a:t>
            </a:r>
            <a:endParaRPr lang="en-US" sz="2000" b="1" dirty="0">
              <a:latin typeface="Arial" panose="020B0604020202020204" pitchFamily="34" charset="0"/>
              <a:ea typeface="Tahoma" pitchFamily="34" charset="0"/>
              <a:cs typeface="Arial" panose="020B0604020202020204" pitchFamily="34" charset="0"/>
            </a:endParaRPr>
          </a:p>
        </p:txBody>
      </p:sp>
      <p:sp>
        <p:nvSpPr>
          <p:cNvPr id="67" name="66 CuadroTexto"/>
          <p:cNvSpPr txBox="1"/>
          <p:nvPr/>
        </p:nvSpPr>
        <p:spPr>
          <a:xfrm>
            <a:off x="19275053" y="31077457"/>
            <a:ext cx="9071853" cy="1938992"/>
          </a:xfrm>
          <a:prstGeom prst="rect">
            <a:avLst/>
          </a:prstGeom>
          <a:noFill/>
        </p:spPr>
        <p:txBody>
          <a:bodyPr wrap="square" lIns="252000" rIns="252000" rtlCol="0">
            <a:spAutoFit/>
          </a:bodyPr>
          <a:lstStyle/>
          <a:p>
            <a:pPr algn="just"/>
            <a:r>
              <a:rPr lang="en-US" sz="2000" b="1" dirty="0">
                <a:latin typeface="+mj-lt"/>
                <a:ea typeface="Tahoma" pitchFamily="34" charset="0"/>
                <a:cs typeface="Arial" panose="020B0604020202020204" pitchFamily="34" charset="0"/>
              </a:rPr>
              <a:t>Fig. </a:t>
            </a:r>
            <a:r>
              <a:rPr lang="en-US" sz="2000" b="1" dirty="0" smtClean="0">
                <a:latin typeface="+mj-lt"/>
                <a:ea typeface="Tahoma" pitchFamily="34" charset="0"/>
                <a:cs typeface="Arial" panose="020B0604020202020204" pitchFamily="34" charset="0"/>
              </a:rPr>
              <a:t>2. </a:t>
            </a:r>
            <a:r>
              <a:rPr lang="en-US" sz="2000" dirty="0"/>
              <a:t>Simulated phonemic cline (i.e., number of phonemes versus distance from Atkinson’s putative origin of the </a:t>
            </a:r>
            <a:r>
              <a:rPr lang="en-US" sz="2000" dirty="0" smtClean="0"/>
              <a:t>Out-of-Africa </a:t>
            </a:r>
            <a:r>
              <a:rPr lang="en-US" sz="2000" dirty="0"/>
              <a:t>dispersal). Two instances of the same model are shown in which at the onset of the Out-of-Africa dispersal, initial languages had 66–76 phonemes (open circles) and 35–40 phonemes (squares). The observed global phonemic cline is also shown (green dash-dotted and dashed lines). Adapted from Ref. [1].</a:t>
            </a:r>
          </a:p>
        </p:txBody>
      </p:sp>
      <p:pic>
        <p:nvPicPr>
          <p:cNvPr id="11" name="Picture 2" descr="C:\Users\jplosada\Downloads\2016 Paris congres\2016-11-26 Fig-0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778" y="35114379"/>
            <a:ext cx="8020001" cy="6965974"/>
          </a:xfrm>
          <a:prstGeom prst="rect">
            <a:avLst/>
          </a:prstGeom>
          <a:noFill/>
          <a:extLst>
            <a:ext uri="{909E8E84-426E-40DD-AFC4-6F175D3DCCD1}">
              <a14:hiddenFill xmlns:a14="http://schemas.microsoft.com/office/drawing/2010/main">
                <a:solidFill>
                  <a:srgbClr val="FFFFFF"/>
                </a:solidFill>
              </a14:hiddenFill>
            </a:ext>
          </a:extLst>
        </p:spPr>
      </p:pic>
      <p:sp>
        <p:nvSpPr>
          <p:cNvPr id="37" name="36 Rectángulo redondeado"/>
          <p:cNvSpPr/>
          <p:nvPr/>
        </p:nvSpPr>
        <p:spPr>
          <a:xfrm>
            <a:off x="19319604" y="33782862"/>
            <a:ext cx="9097588" cy="999659"/>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4000" b="1" dirty="0" smtClean="0">
                <a:latin typeface="Arial" panose="020B0604020202020204" pitchFamily="34" charset="0"/>
                <a:cs typeface="Arial" pitchFamily="34" charset="0"/>
              </a:rPr>
              <a:t>Conclusions</a:t>
            </a:r>
            <a:endParaRPr lang="en-US" sz="4000" b="1" dirty="0">
              <a:latin typeface="Arial" panose="020B0604020202020204" pitchFamily="34" charset="0"/>
              <a:cs typeface="Arial" pitchFamily="34" charset="0"/>
            </a:endParaRPr>
          </a:p>
        </p:txBody>
      </p:sp>
      <p:sp>
        <p:nvSpPr>
          <p:cNvPr id="36" name="33 CuadroTexto"/>
          <p:cNvSpPr txBox="1"/>
          <p:nvPr/>
        </p:nvSpPr>
        <p:spPr>
          <a:xfrm>
            <a:off x="495048" y="45780021"/>
            <a:ext cx="9071853" cy="1000274"/>
          </a:xfrm>
          <a:prstGeom prst="rect">
            <a:avLst/>
          </a:prstGeom>
          <a:noFill/>
        </p:spPr>
        <p:txBody>
          <a:bodyPr wrap="square" lIns="252000" rIns="252000" rtlCol="0">
            <a:spAutoFit/>
          </a:bodyPr>
          <a:lstStyle/>
          <a:p>
            <a:r>
              <a:rPr lang="en-US" sz="1900" dirty="0" smtClean="0"/>
              <a:t>Funded </a:t>
            </a:r>
            <a:r>
              <a:rPr lang="en-US" sz="1900" dirty="0"/>
              <a:t>by </a:t>
            </a:r>
            <a:r>
              <a:rPr lang="ca-ES" sz="2000" dirty="0"/>
              <a:t>MCIN/AEI/10.13039/501100011033</a:t>
            </a:r>
          </a:p>
          <a:p>
            <a:r>
              <a:rPr lang="en-US" sz="1900" dirty="0" smtClean="0"/>
              <a:t>(project </a:t>
            </a:r>
            <a:r>
              <a:rPr lang="ca-ES" sz="2000" dirty="0"/>
              <a:t>PID2019-104585GB-I00</a:t>
            </a:r>
            <a:r>
              <a:rPr lang="en-US" sz="1900" dirty="0" smtClean="0"/>
              <a:t>), AGAUR (project </a:t>
            </a:r>
            <a:r>
              <a:rPr lang="ca-ES" sz="1900" dirty="0"/>
              <a:t>2021-SGR-00190</a:t>
            </a:r>
            <a:r>
              <a:rPr lang="en-US" sz="1900" dirty="0" smtClean="0"/>
              <a:t>) and </a:t>
            </a:r>
            <a:r>
              <a:rPr lang="en-US" sz="1900" dirty="0"/>
              <a:t>ICREA (Academia award, JF).</a:t>
            </a:r>
            <a:endParaRPr lang="es-ES" sz="1900" dirty="0"/>
          </a:p>
        </p:txBody>
      </p:sp>
      <p:sp>
        <p:nvSpPr>
          <p:cNvPr id="38" name="56 Rectángulo redondeado"/>
          <p:cNvSpPr/>
          <p:nvPr/>
        </p:nvSpPr>
        <p:spPr>
          <a:xfrm>
            <a:off x="412525" y="44883837"/>
            <a:ext cx="9055307" cy="715086"/>
          </a:xfrm>
          <a:prstGeom prst="roundRect">
            <a:avLst>
              <a:gd name="adj" fmla="val 32847"/>
            </a:avLst>
          </a:prstGeom>
          <a:solidFill>
            <a:srgbClr val="3A12E4"/>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288000" rtlCol="0" anchor="ctr"/>
          <a:lstStyle/>
          <a:p>
            <a:pPr algn="ctr"/>
            <a:r>
              <a:rPr lang="en-US" sz="2800" b="1" dirty="0" smtClean="0"/>
              <a:t>Acknowledgements</a:t>
            </a:r>
            <a:endParaRPr lang="en-US" sz="2800" b="1" dirty="0">
              <a:latin typeface="Arial" pitchFamily="34" charset="0"/>
              <a:cs typeface="Arial" pitchFamily="34" charset="0"/>
            </a:endParaRPr>
          </a:p>
        </p:txBody>
      </p:sp>
      <p:pic>
        <p:nvPicPr>
          <p:cNvPr id="39" name="Imagen 38"/>
          <p:cNvPicPr/>
          <p:nvPr/>
        </p:nvPicPr>
        <p:blipFill>
          <a:blip r:embed="rId6">
            <a:extLst>
              <a:ext uri="{28A0092B-C50C-407E-A947-70E740481C1C}">
                <a14:useLocalDpi xmlns:a14="http://schemas.microsoft.com/office/drawing/2010/main" val="0"/>
              </a:ext>
            </a:extLst>
          </a:blip>
          <a:srcRect/>
          <a:stretch>
            <a:fillRect/>
          </a:stretch>
        </p:blipFill>
        <p:spPr bwMode="auto">
          <a:xfrm>
            <a:off x="19399979" y="23631968"/>
            <a:ext cx="9020378" cy="7313665"/>
          </a:xfrm>
          <a:prstGeom prst="rect">
            <a:avLst/>
          </a:prstGeom>
          <a:noFill/>
          <a:ln>
            <a:noFill/>
          </a:ln>
        </p:spPr>
      </p:pic>
      <p:pic>
        <p:nvPicPr>
          <p:cNvPr id="32" name="Imagen 31"/>
          <p:cNvPicPr>
            <a:picLocks noChangeAspect="1"/>
          </p:cNvPicPr>
          <p:nvPr/>
        </p:nvPicPr>
        <p:blipFill>
          <a:blip r:embed="rId7"/>
          <a:stretch>
            <a:fillRect/>
          </a:stretch>
        </p:blipFill>
        <p:spPr>
          <a:xfrm>
            <a:off x="733508" y="5239497"/>
            <a:ext cx="3678296" cy="1224453"/>
          </a:xfrm>
          <a:prstGeom prst="rect">
            <a:avLst/>
          </a:prstGeom>
        </p:spPr>
      </p:pic>
      <p:pic>
        <p:nvPicPr>
          <p:cNvPr id="33" name="Picture 2" descr="ICREA"/>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407176" y="5294302"/>
            <a:ext cx="2653395" cy="1279095"/>
          </a:xfrm>
          <a:prstGeom prst="rect">
            <a:avLst/>
          </a:prstGeom>
          <a:noFill/>
          <a:extLst>
            <a:ext uri="{909E8E84-426E-40DD-AFC4-6F175D3DCCD1}">
              <a14:hiddenFill xmlns:a14="http://schemas.microsoft.com/office/drawing/2010/main">
                <a:solidFill>
                  <a:srgbClr val="FFFFFF"/>
                </a:solidFill>
              </a14:hiddenFill>
            </a:ext>
          </a:extLst>
        </p:spPr>
      </p:pic>
      <p:sp>
        <p:nvSpPr>
          <p:cNvPr id="35" name="48 CuadroTexto"/>
          <p:cNvSpPr txBox="1"/>
          <p:nvPr/>
        </p:nvSpPr>
        <p:spPr>
          <a:xfrm>
            <a:off x="9803600" y="28683001"/>
            <a:ext cx="9071851" cy="16558379"/>
          </a:xfrm>
          <a:prstGeom prst="rect">
            <a:avLst/>
          </a:prstGeom>
          <a:noFill/>
        </p:spPr>
        <p:txBody>
          <a:bodyPr wrap="square" lIns="252000" rIns="252000" rtlCol="0">
            <a:spAutoFit/>
          </a:bodyPr>
          <a:lstStyle/>
          <a:p>
            <a:endParaRPr lang="en-US" sz="2800" dirty="0" smtClean="0"/>
          </a:p>
          <a:p>
            <a:pPr algn="just">
              <a:spcAft>
                <a:spcPts val="600"/>
              </a:spcAft>
            </a:pPr>
            <a:r>
              <a:rPr lang="en-US" sz="3200" dirty="0" smtClean="0"/>
              <a:t>(</a:t>
            </a:r>
            <a:r>
              <a:rPr lang="en-US" sz="3200" dirty="0"/>
              <a:t>ii) Reproduction: new tribes are generated at a net fecundity rate (from ethnography, R</a:t>
            </a:r>
            <a:r>
              <a:rPr lang="en-US" sz="3200" baseline="-25000" dirty="0"/>
              <a:t>0</a:t>
            </a:r>
            <a:r>
              <a:rPr lang="en-US" sz="3200" dirty="0"/>
              <a:t> = 1.4), with the resulting number adjusted to the nearest </a:t>
            </a:r>
            <a:r>
              <a:rPr lang="en-US" sz="3200" dirty="0" smtClean="0"/>
              <a:t>integer.</a:t>
            </a:r>
          </a:p>
          <a:p>
            <a:pPr algn="just">
              <a:spcAft>
                <a:spcPts val="600"/>
              </a:spcAft>
            </a:pPr>
            <a:endParaRPr lang="en-US" sz="3200" dirty="0" smtClean="0"/>
          </a:p>
          <a:p>
            <a:pPr algn="just">
              <a:spcAft>
                <a:spcPts val="600"/>
              </a:spcAft>
            </a:pPr>
            <a:r>
              <a:rPr lang="en-US" sz="3200" dirty="0" smtClean="0"/>
              <a:t>(</a:t>
            </a:r>
            <a:r>
              <a:rPr lang="en-US" sz="3200" dirty="0"/>
              <a:t>iii) Vertical transmission: information on the number of phonemes in a language is copied from the parent tribe to the child tribe without any </a:t>
            </a:r>
            <a:r>
              <a:rPr lang="en-US" sz="3200" dirty="0" smtClean="0"/>
              <a:t>changes.</a:t>
            </a:r>
          </a:p>
          <a:p>
            <a:pPr algn="just">
              <a:spcAft>
                <a:spcPts val="600"/>
              </a:spcAft>
            </a:pPr>
            <a:endParaRPr lang="en-US" sz="3200" dirty="0" smtClean="0"/>
          </a:p>
          <a:p>
            <a:pPr algn="just">
              <a:spcAft>
                <a:spcPts val="600"/>
              </a:spcAft>
            </a:pPr>
            <a:r>
              <a:rPr lang="en-US" sz="3200" dirty="0" smtClean="0"/>
              <a:t>(</a:t>
            </a:r>
            <a:r>
              <a:rPr lang="en-US" sz="3200" dirty="0"/>
              <a:t>iv) Mutation: phonemic loss occurs in low-density cells, where a randomly selected phoneme in the parent language is converted from "1" (present) to "0" (absent) in the child language. This process allows new languages to emerge at nodes with a population density below </a:t>
            </a:r>
            <a:r>
              <a:rPr lang="en-US" sz="3200" dirty="0" smtClean="0"/>
              <a:t>saturation.</a:t>
            </a:r>
          </a:p>
          <a:p>
            <a:pPr algn="just">
              <a:spcAft>
                <a:spcPts val="600"/>
              </a:spcAft>
            </a:pPr>
            <a:endParaRPr lang="en-US" sz="3200" dirty="0" smtClean="0"/>
          </a:p>
          <a:p>
            <a:pPr algn="just">
              <a:spcAft>
                <a:spcPts val="600"/>
              </a:spcAft>
            </a:pPr>
            <a:r>
              <a:rPr lang="en-US" sz="3200" dirty="0" smtClean="0"/>
              <a:t>The </a:t>
            </a:r>
            <a:r>
              <a:rPr lang="en-US" sz="3200" dirty="0"/>
              <a:t>model runs for a total of 72,960 years, representing approximately 2,280 generations, which corresponds to a reasonable estimation of the time span since the Out-of-Africa </a:t>
            </a:r>
            <a:r>
              <a:rPr lang="en-US" sz="3200" dirty="0" smtClean="0"/>
              <a:t>dispersal.</a:t>
            </a:r>
          </a:p>
          <a:p>
            <a:pPr algn="just">
              <a:spcAft>
                <a:spcPts val="600"/>
              </a:spcAft>
            </a:pPr>
            <a:endParaRPr lang="en-US" sz="3200" dirty="0"/>
          </a:p>
          <a:p>
            <a:pPr algn="just">
              <a:spcAft>
                <a:spcPts val="600"/>
              </a:spcAft>
            </a:pPr>
            <a:r>
              <a:rPr lang="en-US" sz="3200" dirty="0" smtClean="0"/>
              <a:t>Two </a:t>
            </a:r>
            <a:r>
              <a:rPr lang="en-US" sz="3200" dirty="0"/>
              <a:t>initial conditions are considered: </a:t>
            </a:r>
            <a:endParaRPr lang="en-US" sz="3200" dirty="0" smtClean="0"/>
          </a:p>
          <a:p>
            <a:pPr marL="514350" indent="-514350" algn="just">
              <a:spcAft>
                <a:spcPts val="600"/>
              </a:spcAft>
              <a:buAutoNum type="alphaLcParenBoth"/>
            </a:pPr>
            <a:r>
              <a:rPr lang="en-US" sz="3200" dirty="0" smtClean="0"/>
              <a:t>initial </a:t>
            </a:r>
            <a:r>
              <a:rPr lang="en-US" sz="3200" dirty="0"/>
              <a:t>languages have around 71 phonemes, similarly to present-day languages with the largest phoneme inventories (e.g., click languages); </a:t>
            </a:r>
          </a:p>
          <a:p>
            <a:pPr marL="514350" indent="-514350" algn="just">
              <a:spcAft>
                <a:spcPts val="600"/>
              </a:spcAft>
              <a:buAutoNum type="alphaLcParenBoth"/>
            </a:pPr>
            <a:r>
              <a:rPr lang="en-US" sz="3200" dirty="0" smtClean="0"/>
              <a:t>the </a:t>
            </a:r>
            <a:r>
              <a:rPr lang="en-US" sz="3200" dirty="0"/>
              <a:t>initial languages have a range of 35 to 40 phonemes, reflecting the languages spoken today in the region of origin of the out-of-Africa dispersal</a:t>
            </a:r>
            <a:r>
              <a:rPr lang="en-US" sz="3200" dirty="0" smtClean="0"/>
              <a:t>.</a:t>
            </a:r>
            <a:endParaRPr lang="es-ES" sz="3200" dirty="0"/>
          </a:p>
        </p:txBody>
      </p:sp>
    </p:spTree>
    <p:extLst>
      <p:ext uri="{BB962C8B-B14F-4D97-AF65-F5344CB8AC3E}">
        <p14:creationId xmlns:p14="http://schemas.microsoft.com/office/powerpoint/2010/main" val="1892907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rgbClr val="A3E7FF"/>
        </a:solidFill>
        <a:ln cap="rnd">
          <a:solidFill>
            <a:schemeClr val="accent1">
              <a:lumMod val="50000"/>
            </a:schemeClr>
          </a:solidFill>
        </a:ln>
      </a:spPr>
      <a:bodyPr wrap="square" lIns="216000" rIns="216000" rtlCol="0">
        <a:spAutoFit/>
      </a:bodyPr>
      <a:lstStyle>
        <a:defPPr>
          <a:defRPr sz="3200" b="1" dirty="0" smtClean="0">
            <a:latin typeface="Arial" pitchFamily="34" charset="0"/>
            <a:ea typeface="Tahoma" pitchFamily="34" charset="0"/>
            <a:cs typeface="Arial" pitchFamily="34" charset="0"/>
          </a:defRPr>
        </a:defPPr>
      </a:lstStyle>
    </a:tx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1356</Words>
  <Application>Microsoft Office PowerPoint</Application>
  <PresentationFormat>Personalizado</PresentationFormat>
  <Paragraphs>62</Paragraphs>
  <Slides>1</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vt:i4>
      </vt:variant>
    </vt:vector>
  </HeadingPairs>
  <TitlesOfParts>
    <vt:vector size="9" baseType="lpstr">
      <vt:lpstr>Arial</vt:lpstr>
      <vt:lpstr>Arial Narrow</vt:lpstr>
      <vt:lpstr>Calibri</vt:lpstr>
      <vt:lpstr>Cambria Math</vt:lpstr>
      <vt:lpstr>MS Mincho</vt:lpstr>
      <vt:lpstr>Tahoma</vt:lpstr>
      <vt:lpstr>Times New Roman</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Joaquim Pérez Losada</dc:creator>
  <cp:lastModifiedBy>Joaquim Pérez Losada</cp:lastModifiedBy>
  <cp:revision>22</cp:revision>
  <dcterms:modified xsi:type="dcterms:W3CDTF">2023-07-20T10:31:21Z</dcterms:modified>
</cp:coreProperties>
</file>