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59" r:id="rId2"/>
    <p:sldId id="523" r:id="rId3"/>
    <p:sldId id="499" r:id="rId4"/>
    <p:sldId id="513" r:id="rId5"/>
    <p:sldId id="515" r:id="rId6"/>
    <p:sldId id="516" r:id="rId7"/>
    <p:sldId id="505" r:id="rId8"/>
    <p:sldId id="525" r:id="rId9"/>
    <p:sldId id="527" r:id="rId10"/>
    <p:sldId id="535" r:id="rId11"/>
    <p:sldId id="530" r:id="rId12"/>
    <p:sldId id="536" r:id="rId13"/>
    <p:sldId id="531" r:id="rId14"/>
    <p:sldId id="533" r:id="rId15"/>
    <p:sldId id="534" r:id="rId16"/>
  </p:sldIdLst>
  <p:sldSz cx="9144000" cy="6858000" type="screen4x3"/>
  <p:notesSz cx="9283700" cy="6985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6633"/>
    <a:srgbClr val="000099"/>
    <a:srgbClr val="336600"/>
    <a:srgbClr val="333300"/>
    <a:srgbClr val="339966"/>
    <a:srgbClr val="990099"/>
    <a:srgbClr val="3F3E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705" autoAdjust="0"/>
  </p:normalViewPr>
  <p:slideViewPr>
    <p:cSldViewPr snapToGrid="0">
      <p:cViewPr varScale="1">
        <p:scale>
          <a:sx n="109" d="100"/>
          <a:sy n="109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58894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58894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fld id="{E80C9AEB-BA7E-47DA-B3AE-710EF8EB11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894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58894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3875"/>
            <a:ext cx="3494088" cy="2620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64" y="3317565"/>
            <a:ext cx="7428976" cy="314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58894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fld id="{099DF5C0-9642-4961-B7B8-68A5C7E7E4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226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31540-ACDC-45BA-91A1-159FD40A4F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2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8DBC7-692E-414F-9630-BE81BE09F2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424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BCF08-15D9-43A5-AE5C-CFA213A644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85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B6BF-F68A-459E-8CCF-2729D27A1D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898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C95F-54FB-431B-A0D5-DBC79D61A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53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007D9-453F-4072-B27B-699CD5BF18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8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1ED25-BCA2-4771-B398-5486255066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01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0ECAB-E471-478D-ACD4-BB2E216D7D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35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8F3C8-D561-4C42-B082-1031D68C05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8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CD59C-E7AF-4F0E-814C-D80D6CA2DF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82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EF32-1787-4A36-BD33-8E83A10203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2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B2C1F-569A-46EB-88B4-2BF08BBCCD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52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92C2C-7DAD-4268-A886-B124A87BFB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57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E8310DA-FBB5-47E2-9C50-3ED8DAE44E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25166" y="0"/>
            <a:ext cx="9169166" cy="2726422"/>
          </a:xfrm>
          <a:solidFill>
            <a:srgbClr val="66663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bg1"/>
                </a:solidFill>
              </a:rPr>
              <a:t>What do archaeological and genetic data tell us about the dispersal and interbreeding behaviour of early Mediterranean farmers?</a:t>
            </a:r>
            <a:endParaRPr lang="ca-ES" sz="4400" dirty="0" smtClean="0">
              <a:solidFill>
                <a:schemeClr val="bg1"/>
              </a:solidFill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77480" y="2320038"/>
            <a:ext cx="8287569" cy="51398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endParaRPr lang="ca-ES" sz="3200" dirty="0" smtClean="0"/>
          </a:p>
          <a:p>
            <a:pPr algn="ctr"/>
            <a:r>
              <a:rPr lang="ca-ES" sz="3200" dirty="0" smtClean="0"/>
              <a:t>Joaquim Fort</a:t>
            </a:r>
            <a:endParaRPr lang="ca-ES" sz="3200" dirty="0"/>
          </a:p>
          <a:p>
            <a:pPr algn="ctr"/>
            <a:r>
              <a:rPr lang="ca-ES" sz="3200" dirty="0" smtClean="0"/>
              <a:t>Universitat </a:t>
            </a:r>
            <a:r>
              <a:rPr lang="ca-ES" sz="3200" dirty="0"/>
              <a:t>de Girona </a:t>
            </a:r>
            <a:r>
              <a:rPr lang="ca-ES" sz="3200" dirty="0" smtClean="0"/>
              <a:t>(</a:t>
            </a:r>
            <a:r>
              <a:rPr lang="en-US" sz="3200" dirty="0" smtClean="0"/>
              <a:t>Catalonia</a:t>
            </a:r>
            <a:r>
              <a:rPr lang="ca-ES" sz="3200" dirty="0" smtClean="0"/>
              <a:t>, Spain)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EAA annual meeting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Belfast, 31 August 2023</a:t>
            </a:r>
            <a:endParaRPr lang="en-US" sz="3200" i="1" dirty="0">
              <a:solidFill>
                <a:srgbClr val="0000FF"/>
              </a:solidFill>
            </a:endParaRPr>
          </a:p>
          <a:p>
            <a:pPr algn="ctr"/>
            <a:endParaRPr lang="es-ES" sz="3600" dirty="0" smtClean="0">
              <a:solidFill>
                <a:srgbClr val="0000FF"/>
              </a:solidFill>
            </a:endParaRPr>
          </a:p>
          <a:p>
            <a:pPr algn="ctr"/>
            <a:endParaRPr lang="es-ES" sz="3600" dirty="0" smtClean="0">
              <a:solidFill>
                <a:srgbClr val="0000FF"/>
              </a:solidFill>
            </a:endParaRPr>
          </a:p>
          <a:p>
            <a:endParaRPr lang="es-E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						Grant </a:t>
            </a:r>
            <a:r>
              <a:rPr lang="en-US" sz="1200" dirty="0"/>
              <a:t>PID2019-104585GB-I00 funded </a:t>
            </a:r>
          </a:p>
          <a:p>
            <a:r>
              <a:rPr lang="en-US" sz="1200" dirty="0" smtClean="0"/>
              <a:t>						by MCIN/AEI/10.13039/501100011033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1540-ACDC-45BA-91A1-159FD40A4F76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3" name="AutoShape 4" descr="Resultat d'imatges per a icre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9 Imagen" descr="https://www.icrea.cat/sites/default/files/logo_small_negativ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61" y="5124372"/>
            <a:ext cx="3226058" cy="14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42" y="5124372"/>
            <a:ext cx="3217263" cy="112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fisica\Pictures\UdG_dues_linies_esq_neg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124372"/>
            <a:ext cx="1766202" cy="14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6"/>
    </mc:Choice>
    <mc:Fallback>
      <p:transition spd="slow" advTm="1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860931" y="6289186"/>
            <a:ext cx="2133600" cy="476250"/>
          </a:xfrm>
        </p:spPr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" y="0"/>
            <a:ext cx="7427880" cy="67654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82"/>
    </mc:Choice>
    <mc:Fallback>
      <p:transition spd="slow" advTm="4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800" b="1" smtClean="0">
                <a:solidFill>
                  <a:schemeClr val="bg1"/>
                </a:solidFill>
                <a:latin typeface="Trebuchet MS" pitchFamily="34" charset="0"/>
              </a:rPr>
              <a:t>Inland genetic cline</a:t>
            </a:r>
            <a:endParaRPr lang="en-US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 bwMode="auto">
          <a:xfrm>
            <a:off x="1039604" y="5929328"/>
            <a:ext cx="6845964" cy="584775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tx2"/>
                </a:solidFill>
                <a:sym typeface="Symbol" pitchFamily="18" charset="2"/>
              </a:rPr>
              <a:t>Best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sym typeface="Symbol" pitchFamily="18" charset="2"/>
              </a:rPr>
              <a:t>fit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: </a:t>
            </a:r>
            <a:r>
              <a:rPr lang="es-ES" sz="3200" b="1" i="1" dirty="0" smtClean="0">
                <a:solidFill>
                  <a:schemeClr val="tx2"/>
                </a:solidFill>
                <a:sym typeface="Symbol"/>
              </a:rPr>
              <a:t> 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= 0.07</a:t>
            </a:r>
            <a:endParaRPr lang="es-ES_tradnl" sz="3200" b="1" i="1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84832" y="3947719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Fort &amp; </a:t>
            </a:r>
            <a:endParaRPr lang="es-ES" dirty="0" smtClean="0"/>
          </a:p>
          <a:p>
            <a:r>
              <a:rPr lang="es-ES" dirty="0" smtClean="0"/>
              <a:t>Pérez-Losada</a:t>
            </a:r>
          </a:p>
          <a:p>
            <a:r>
              <a:rPr lang="es-ES" dirty="0" smtClean="0"/>
              <a:t>(</a:t>
            </a:r>
            <a:r>
              <a:rPr lang="es-ES" dirty="0"/>
              <a:t>2023) </a:t>
            </a:r>
            <a:endParaRPr lang="en-US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909568"/>
              </p:ext>
            </p:extLst>
          </p:nvPr>
        </p:nvGraphicFramePr>
        <p:xfrm>
          <a:off x="685800" y="700346"/>
          <a:ext cx="7304753" cy="512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Graph" r:id="rId5" imgW="10331280" imgH="7254360" progId="Origin50.Graph">
                  <p:embed/>
                </p:oleObj>
              </mc:Choice>
              <mc:Fallback>
                <p:oleObj name="Graph" r:id="rId5" imgW="10331280" imgH="72543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700346"/>
                        <a:ext cx="7304753" cy="512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53"/>
    </mc:Choice>
    <mc:Fallback>
      <p:transition spd="slow" advTm="61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82" y="772129"/>
            <a:ext cx="757237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0" y="-1"/>
            <a:ext cx="9144000" cy="7239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smtClean="0">
                <a:solidFill>
                  <a:schemeClr val="bg1"/>
                </a:solidFill>
                <a:latin typeface="Trebuchet MS" pitchFamily="34" charset="0"/>
              </a:rPr>
              <a:t>Two routes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 bwMode="auto">
          <a:xfrm>
            <a:off x="3357242" y="4452888"/>
            <a:ext cx="1901228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solidFill>
                  <a:schemeClr val="tx2"/>
                </a:solidFill>
                <a:sym typeface="Symbol" pitchFamily="18" charset="2"/>
              </a:rPr>
              <a:t>sea route</a:t>
            </a:r>
            <a:endParaRPr lang="es-ES_tradnl" sz="2000" i="1" dirty="0">
              <a:solidFill>
                <a:schemeClr val="tx2"/>
              </a:solidFill>
              <a:sym typeface="Symbol" pitchFamily="18" charset="2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4503634" y="4178893"/>
            <a:ext cx="1281869" cy="91918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 bwMode="auto">
          <a:xfrm>
            <a:off x="4971402" y="2508323"/>
            <a:ext cx="1387312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s-ES" sz="2800" smtClean="0">
                <a:solidFill>
                  <a:schemeClr val="tx2"/>
                </a:solidFill>
                <a:sym typeface="Symbol" pitchFamily="18" charset="2"/>
              </a:rPr>
              <a:t>inland    </a:t>
            </a:r>
          </a:p>
          <a:p>
            <a:pPr algn="r"/>
            <a:r>
              <a:rPr lang="es-ES" sz="2800" smtClean="0">
                <a:solidFill>
                  <a:schemeClr val="tx2"/>
                </a:solidFill>
                <a:sym typeface="Symbol" pitchFamily="18" charset="2"/>
              </a:rPr>
              <a:t>  route</a:t>
            </a:r>
            <a:endParaRPr lang="es-ES_tradnl" sz="2000" i="1" dirty="0">
              <a:solidFill>
                <a:schemeClr val="tx2"/>
              </a:solidFill>
              <a:sym typeface="Symbol" pitchFamily="18" charset="2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4037849" y="2291493"/>
            <a:ext cx="3311534" cy="25184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2752931" y="4323031"/>
            <a:ext cx="979014" cy="107283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 flipV="1">
            <a:off x="1527475" y="5223853"/>
            <a:ext cx="1087538" cy="17201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 flipV="1">
            <a:off x="6033331" y="4809900"/>
            <a:ext cx="1316052" cy="28818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3803696" y="4178893"/>
            <a:ext cx="699938" cy="14413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8 Conector recto de flecha"/>
          <p:cNvCxnSpPr/>
          <p:nvPr/>
        </p:nvCxnSpPr>
        <p:spPr>
          <a:xfrm flipH="1">
            <a:off x="5785504" y="4765665"/>
            <a:ext cx="247827" cy="33241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-2507" y="5625395"/>
            <a:ext cx="915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Now we have ancient genetic data for both routes: 961 individuals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0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7"/>
    </mc:Choice>
    <mc:Fallback>
      <p:transition spd="slow" advTm="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800" b="1" smtClean="0">
                <a:solidFill>
                  <a:schemeClr val="bg1"/>
                </a:solidFill>
                <a:latin typeface="Trebuchet MS" pitchFamily="34" charset="0"/>
              </a:rPr>
              <a:t>Mediterranean genetic cline</a:t>
            </a:r>
            <a:endParaRPr lang="en-US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 bwMode="auto">
          <a:xfrm>
            <a:off x="1039604" y="5929328"/>
            <a:ext cx="6845964" cy="584775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tx2"/>
                </a:solidFill>
                <a:sym typeface="Symbol" pitchFamily="18" charset="2"/>
              </a:rPr>
              <a:t>Best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sym typeface="Symbol" pitchFamily="18" charset="2"/>
              </a:rPr>
              <a:t>fit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: </a:t>
            </a:r>
            <a:r>
              <a:rPr lang="es-ES" sz="3200" b="1" i="1" dirty="0" smtClean="0">
                <a:solidFill>
                  <a:schemeClr val="tx2"/>
                </a:solidFill>
                <a:sym typeface="Symbol"/>
              </a:rPr>
              <a:t> 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= 0.07 </a:t>
            </a:r>
            <a:r>
              <a:rPr lang="es-ES" sz="3200" b="1" dirty="0" err="1" smtClean="0">
                <a:solidFill>
                  <a:schemeClr val="tx2"/>
                </a:solidFill>
                <a:sym typeface="Symbol" pitchFamily="18" charset="2"/>
              </a:rPr>
              <a:t>again</a:t>
            </a:r>
            <a:r>
              <a:rPr lang="es-ES" sz="3200" b="1" dirty="0" smtClean="0">
                <a:solidFill>
                  <a:schemeClr val="tx2"/>
                </a:solidFill>
                <a:sym typeface="Symbol" pitchFamily="18" charset="2"/>
              </a:rPr>
              <a:t>!</a:t>
            </a:r>
            <a:endParaRPr lang="es-ES_tradnl" sz="3200" b="1" i="1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84832" y="3947719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Fort &amp; </a:t>
            </a:r>
            <a:endParaRPr lang="es-ES" dirty="0" smtClean="0"/>
          </a:p>
          <a:p>
            <a:r>
              <a:rPr lang="es-ES" dirty="0" smtClean="0"/>
              <a:t>Pérez-Losada</a:t>
            </a:r>
          </a:p>
          <a:p>
            <a:r>
              <a:rPr lang="es-ES" dirty="0" smtClean="0"/>
              <a:t>(</a:t>
            </a:r>
            <a:r>
              <a:rPr lang="es-ES" dirty="0"/>
              <a:t>2023) </a:t>
            </a:r>
            <a:endParaRPr lang="en-US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868453"/>
              </p:ext>
            </p:extLst>
          </p:nvPr>
        </p:nvGraphicFramePr>
        <p:xfrm>
          <a:off x="438271" y="813224"/>
          <a:ext cx="7369297" cy="517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Graph" r:id="rId5" imgW="10331280" imgH="7254360" progId="Origin50.Graph">
                  <p:embed/>
                </p:oleObj>
              </mc:Choice>
              <mc:Fallback>
                <p:oleObj name="Graph" r:id="rId5" imgW="10331280" imgH="72543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271" y="813224"/>
                        <a:ext cx="7369297" cy="5174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2"/>
    </mc:Choice>
    <mc:Fallback>
      <p:transition spd="slow" advTm="6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 bwMode="auto">
          <a:xfrm>
            <a:off x="271604" y="1138379"/>
            <a:ext cx="87484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smtClean="0"/>
              <a:t>We have analyzed the effects of: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 smtClean="0"/>
              <a:t>-initial conditions: uncertainty of the initial %K (Syria)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s-ES" sz="2800" smtClean="0"/>
              <a:t>-parameter values:</a:t>
            </a:r>
            <a:endParaRPr lang="en-US" sz="2800" smtClean="0"/>
          </a:p>
          <a:p>
            <a:pPr eaLnBrk="1" hangingPunct="1"/>
            <a:r>
              <a:rPr lang="en-US" sz="2800" smtClean="0"/>
              <a:t>	-dispersal threshold</a:t>
            </a:r>
          </a:p>
          <a:p>
            <a:pPr eaLnBrk="1" hangingPunct="1"/>
            <a:r>
              <a:rPr lang="es-ES" sz="2800" smtClean="0"/>
              <a:t>	-net fecundity of farmers</a:t>
            </a:r>
          </a:p>
          <a:p>
            <a:pPr eaLnBrk="1" hangingPunct="1"/>
            <a:r>
              <a:rPr lang="es-ES" sz="2800" smtClean="0"/>
              <a:t>	-carrying capacity of farmers</a:t>
            </a:r>
          </a:p>
          <a:p>
            <a:pPr eaLnBrk="1" hangingPunct="1"/>
            <a:r>
              <a:rPr lang="es-ES" sz="2800" smtClean="0"/>
              <a:t>	-carrying capacity of hunter-gatherers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The results are similar. </a:t>
            </a:r>
          </a:p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The conclusions do not change.</a:t>
            </a:r>
            <a:endParaRPr lang="es-ES" sz="2800">
              <a:solidFill>
                <a:srgbClr val="C00000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smtClean="0">
                <a:solidFill>
                  <a:schemeClr val="bg1"/>
                </a:solidFill>
                <a:latin typeface="Trebuchet MS" pitchFamily="34" charset="0"/>
              </a:rPr>
              <a:t>Sensitivity analysis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4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8"/>
    </mc:Choice>
    <mc:Fallback>
      <p:transition spd="slow" advTm="1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sp>
        <p:nvSpPr>
          <p:cNvPr id="3" name="Rectangle 10"/>
          <p:cNvSpPr txBox="1">
            <a:spLocks noChangeArrowheads="1"/>
          </p:cNvSpPr>
          <p:nvPr/>
        </p:nvSpPr>
        <p:spPr bwMode="auto">
          <a:xfrm>
            <a:off x="0" y="-1"/>
            <a:ext cx="9144000" cy="7239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smtClean="0">
                <a:solidFill>
                  <a:schemeClr val="bg1"/>
                </a:solidFill>
                <a:latin typeface="Trebuchet MS" pitchFamily="34" charset="0"/>
              </a:rPr>
              <a:t>Conclusions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 bwMode="auto">
          <a:xfrm>
            <a:off x="197768" y="1196328"/>
            <a:ext cx="87484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u="sng" dirty="0" smtClean="0"/>
              <a:t>Archaeology</a:t>
            </a:r>
            <a:r>
              <a:rPr lang="en-US" sz="2800" dirty="0" smtClean="0"/>
              <a:t> tells us that:</a:t>
            </a:r>
          </a:p>
          <a:p>
            <a:pPr eaLnBrk="1" hangingPunct="1"/>
            <a:r>
              <a:rPr lang="en-US" sz="2800" dirty="0" smtClean="0"/>
              <a:t>Concerning </a:t>
            </a:r>
            <a:r>
              <a:rPr lang="en-US" sz="2800" u="sng" dirty="0" smtClean="0"/>
              <a:t>dispersal</a:t>
            </a:r>
            <a:r>
              <a:rPr lang="en-US" sz="2800" dirty="0" smtClean="0"/>
              <a:t>, geography was very important:</a:t>
            </a:r>
          </a:p>
          <a:p>
            <a:pPr eaLnBrk="1" hangingPunct="1"/>
            <a:r>
              <a:rPr lang="en-US" sz="2800" dirty="0" smtClean="0"/>
              <a:t>early farmers moved longer distances per generation along the sea route. This is why the spread rate along the sea route (9 km/yr) was much faster than in the inland route (1 km/yr).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In sharp contrast to this, </a:t>
            </a:r>
            <a:r>
              <a:rPr lang="en-US" sz="2800" u="sng" dirty="0" smtClean="0">
                <a:solidFill>
                  <a:srgbClr val="FF0000"/>
                </a:solidFill>
              </a:rPr>
              <a:t>Genetics</a:t>
            </a:r>
            <a:r>
              <a:rPr lang="en-US" sz="2800" dirty="0" smtClean="0">
                <a:solidFill>
                  <a:srgbClr val="FF0000"/>
                </a:solidFill>
              </a:rPr>
              <a:t> tells us that: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u="sng" dirty="0" smtClean="0">
                <a:solidFill>
                  <a:srgbClr val="FF0000"/>
                </a:solidFill>
              </a:rPr>
              <a:t>interbreeding</a:t>
            </a:r>
            <a:r>
              <a:rPr lang="en-US" sz="2800" dirty="0" smtClean="0">
                <a:solidFill>
                  <a:srgbClr val="FF0000"/>
                </a:solidFill>
              </a:rPr>
              <a:t> fraction of farmers (7%) was the same along both routes. It did not depend on geography but only on the transition in the subsistence economy and its way of life.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53"/>
    </mc:Choice>
    <mc:Fallback>
      <p:transition spd="slow" advTm="6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97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This talk has 2 parts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06769"/>
            <a:ext cx="8229600" cy="443132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PART: </a:t>
            </a:r>
            <a:r>
              <a:rPr lang="en-US" u="sng" dirty="0" smtClean="0">
                <a:solidFill>
                  <a:srgbClr val="FF0000"/>
                </a:solidFill>
              </a:rPr>
              <a:t>Archaeological</a:t>
            </a:r>
            <a:r>
              <a:rPr lang="en-US" dirty="0" smtClean="0"/>
              <a:t> data make it possible to quantify the </a:t>
            </a:r>
            <a:r>
              <a:rPr lang="en-US" u="sng" dirty="0" smtClean="0">
                <a:solidFill>
                  <a:srgbClr val="FF0000"/>
                </a:solidFill>
              </a:rPr>
              <a:t>dispersal</a:t>
            </a:r>
            <a:r>
              <a:rPr lang="en-US" dirty="0" smtClean="0"/>
              <a:t> behaviour.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nd</a:t>
            </a:r>
            <a:r>
              <a:rPr lang="en-US" dirty="0" smtClean="0">
                <a:solidFill>
                  <a:srgbClr val="0000FF"/>
                </a:solidFill>
              </a:rPr>
              <a:t> PART: </a:t>
            </a:r>
            <a:r>
              <a:rPr lang="en-US" u="sng" dirty="0" smtClean="0">
                <a:solidFill>
                  <a:srgbClr val="FF0000"/>
                </a:solidFill>
              </a:rPr>
              <a:t>Genetic</a:t>
            </a:r>
            <a:r>
              <a:rPr lang="en-US" dirty="0" smtClean="0"/>
              <a:t> data make it possible to quantify the </a:t>
            </a:r>
            <a:r>
              <a:rPr lang="en-US" u="sng" dirty="0" smtClean="0">
                <a:solidFill>
                  <a:srgbClr val="FF0000"/>
                </a:solidFill>
              </a:rPr>
              <a:t>interbreeding</a:t>
            </a:r>
            <a:r>
              <a:rPr lang="en-US" dirty="0" smtClean="0"/>
              <a:t> behaviour.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1"/>
    </mc:Choice>
    <mc:Fallback>
      <p:transition spd="slow" advTm="2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 bwMode="auto">
          <a:xfrm>
            <a:off x="6366499" y="-21564"/>
            <a:ext cx="294869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000" smtClean="0"/>
              <a:t>· New database.</a:t>
            </a:r>
          </a:p>
          <a:p>
            <a:pPr eaLnBrk="1" hangingPunct="1"/>
            <a:r>
              <a:rPr lang="es-ES" sz="2000" smtClean="0"/>
              <a:t>· 215 early Neolithic sites.</a:t>
            </a:r>
          </a:p>
          <a:p>
            <a:pPr eaLnBrk="1" hangingPunct="1"/>
            <a:r>
              <a:rPr lang="es-ES" sz="2000" smtClean="0"/>
              <a:t>· 3 new regions: 1, 2, and 4 (not included in our </a:t>
            </a:r>
            <a:r>
              <a:rPr lang="es-ES" sz="2000" i="1" smtClean="0"/>
              <a:t>PNAS</a:t>
            </a:r>
            <a:r>
              <a:rPr lang="es-ES" sz="2000" smtClean="0"/>
              <a:t> 2017).</a:t>
            </a:r>
          </a:p>
          <a:p>
            <a:pPr eaLnBrk="1" hangingPunct="1"/>
            <a:endParaRPr lang="es-ES" sz="2000" smtClean="0"/>
          </a:p>
          <a:p>
            <a:pPr eaLnBrk="1" hangingPunct="1"/>
            <a:r>
              <a:rPr lang="es-ES" sz="2000" smtClean="0"/>
              <a:t>· Oldest date per region on a domesticated, short-lived species.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742943"/>
              </p:ext>
            </p:extLst>
          </p:nvPr>
        </p:nvGraphicFramePr>
        <p:xfrm>
          <a:off x="362139" y="19786"/>
          <a:ext cx="5911904" cy="4177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" name="Acrobat Document" r:id="rId5" imgW="6415981" imgH="4533840" progId="AcroExch.Document.DC">
                  <p:embed/>
                </p:oleObj>
              </mc:Choice>
              <mc:Fallback>
                <p:oleObj name="Acrobat Document" r:id="rId5" imgW="6415981" imgH="4533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2139" y="19786"/>
                        <a:ext cx="5911904" cy="4177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014924"/>
              </p:ext>
            </p:extLst>
          </p:nvPr>
        </p:nvGraphicFramePr>
        <p:xfrm>
          <a:off x="452715" y="3062402"/>
          <a:ext cx="7876515" cy="3785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8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3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2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7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/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2800">
                          <a:effectLst/>
                        </a:rPr>
                        <a:t>Region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uncal BP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error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cal. </a:t>
                      </a:r>
                      <a:endParaRPr lang="en-US" sz="180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smtClean="0">
                          <a:effectLst/>
                        </a:rPr>
                        <a:t>BC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cal. BC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site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Southwestern Italy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6956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5991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5676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 dirty="0" err="1">
                          <a:effectLst/>
                        </a:rPr>
                        <a:t>Favella</a:t>
                      </a:r>
                      <a:r>
                        <a:rPr lang="en-US" sz="1600" b="0" u="none" dirty="0">
                          <a:effectLst/>
                        </a:rPr>
                        <a:t> </a:t>
                      </a:r>
                      <a:r>
                        <a:rPr lang="en-US" sz="1600" b="0" u="none" dirty="0" err="1">
                          <a:effectLst/>
                        </a:rPr>
                        <a:t>della</a:t>
                      </a:r>
                      <a:r>
                        <a:rPr lang="en-US" sz="1600" b="0" u="none" dirty="0">
                          <a:effectLst/>
                        </a:rPr>
                        <a:t> Corte</a:t>
                      </a:r>
                      <a:endParaRPr lang="en-US" sz="16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Central western Italy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6809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5774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Colle Santo Stefano </a:t>
                      </a:r>
                      <a:endParaRPr lang="en-US" sz="16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NW Italy/SE France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6870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5842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5665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 dirty="0" err="1">
                          <a:effectLst/>
                        </a:rPr>
                        <a:t>Arene</a:t>
                      </a:r>
                      <a:r>
                        <a:rPr lang="en-US" sz="1600" b="0" u="none" dirty="0">
                          <a:effectLst/>
                        </a:rPr>
                        <a:t> Candide</a:t>
                      </a:r>
                      <a:endParaRPr lang="en-US" sz="16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Languedoc/Roussillon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7010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5995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5746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dirty="0">
                          <a:effectLst/>
                        </a:rPr>
                        <a:t>Pont de Roque-Haute</a:t>
                      </a:r>
                      <a:endParaRPr lang="en-US" sz="14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Catalonia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6655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5642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5481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mtClean="0">
                          <a:effectLst/>
                        </a:rPr>
                        <a:t> Guixeres </a:t>
                      </a:r>
                      <a:r>
                        <a:rPr lang="en-US" sz="1600">
                          <a:effectLst/>
                        </a:rPr>
                        <a:t>(de Vilobí)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 Valencia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5478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Mas d'Is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 Andalusia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6609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5479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Dehesilla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 southern Portugal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5374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Cabranosa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 central Portugal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6497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5529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5372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Lameiras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-6823" y="0"/>
            <a:ext cx="6373322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US" sz="4000" b="1" baseline="30000" dirty="0" smtClean="0">
                <a:solidFill>
                  <a:schemeClr val="bg1"/>
                </a:solidFill>
                <a:latin typeface="Trebuchet MS" pitchFamily="34" charset="0"/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ART: Archaeology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4"/>
    </mc:Choice>
    <mc:Fallback>
      <p:transition spd="slow" advTm="7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Spread rate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31089" y="4759801"/>
            <a:ext cx="693686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Bootstrap </a:t>
            </a:r>
            <a:r>
              <a:rPr lang="en-US" sz="2200" dirty="0"/>
              <a:t>resampling using the </a:t>
            </a:r>
            <a:r>
              <a:rPr lang="en-US" sz="2200" dirty="0" smtClean="0"/>
              <a:t>calibrated </a:t>
            </a:r>
            <a:r>
              <a:rPr lang="en-US" sz="2200" dirty="0"/>
              <a:t>probability </a:t>
            </a:r>
            <a:endParaRPr lang="en-US" sz="2200" dirty="0" smtClean="0"/>
          </a:p>
          <a:p>
            <a:r>
              <a:rPr lang="en-US" sz="2200" dirty="0" smtClean="0"/>
              <a:t>distribution for each site: </a:t>
            </a:r>
            <a:r>
              <a:rPr lang="en-US" sz="4000" b="1" u="sng" dirty="0" smtClean="0">
                <a:solidFill>
                  <a:srgbClr val="FF0000"/>
                </a:solidFill>
              </a:rPr>
              <a:t>7.5-10.6 </a:t>
            </a:r>
            <a:r>
              <a:rPr lang="en-US" sz="4000" b="1" u="sng" dirty="0">
                <a:solidFill>
                  <a:srgbClr val="FF0000"/>
                </a:solidFill>
              </a:rPr>
              <a:t>km/yr </a:t>
            </a:r>
            <a:endParaRPr lang="en-US" sz="4000" b="1" u="sng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(</a:t>
            </a:r>
            <a:r>
              <a:rPr lang="en-US" sz="2200" dirty="0">
                <a:solidFill>
                  <a:srgbClr val="FF0000"/>
                </a:solidFill>
              </a:rPr>
              <a:t>80% CL</a:t>
            </a:r>
            <a:r>
              <a:rPr lang="en-US" sz="2200" dirty="0" smtClean="0">
                <a:solidFill>
                  <a:srgbClr val="FF0000"/>
                </a:solidFill>
              </a:rPr>
              <a:t>).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We will use this range in other slides. </a:t>
            </a:r>
          </a:p>
          <a:p>
            <a:r>
              <a:rPr lang="en-US" dirty="0" smtClean="0"/>
              <a:t>The mean is 9.1 km/yr, the same as the regression value above.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118585" y="1428761"/>
            <a:ext cx="22956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straight line is the regression:</a:t>
            </a:r>
          </a:p>
          <a:p>
            <a:r>
              <a:rPr lang="en-US" sz="2400" b="1" u="sng" dirty="0" smtClean="0"/>
              <a:t>9.1 km/yr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r>
              <a:rPr lang="en-US" sz="2400" i="1" dirty="0" smtClean="0"/>
              <a:t>r </a:t>
            </a:r>
            <a:r>
              <a:rPr lang="en-US" sz="2400" dirty="0" smtClean="0"/>
              <a:t>= 0.84</a:t>
            </a:r>
          </a:p>
          <a:p>
            <a:endParaRPr lang="es-ES" sz="2400" dirty="0" smtClean="0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408336"/>
              </p:ext>
            </p:extLst>
          </p:nvPr>
        </p:nvGraphicFramePr>
        <p:xfrm>
          <a:off x="-15876" y="406400"/>
          <a:ext cx="6134461" cy="4284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9" name="Graph" r:id="rId5" imgW="4174560" imgH="2916000" progId="Origin50.Graph">
                  <p:embed/>
                </p:oleObj>
              </mc:Choice>
              <mc:Fallback>
                <p:oleObj name="Graph" r:id="rId5" imgW="4174560" imgH="2916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5876" y="406400"/>
                        <a:ext cx="6134461" cy="4284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/>
          <p:cNvSpPr txBox="1"/>
          <p:nvPr/>
        </p:nvSpPr>
        <p:spPr bwMode="auto">
          <a:xfrm>
            <a:off x="7759955" y="5390714"/>
            <a:ext cx="13928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/>
              <a:t>Fort, </a:t>
            </a:r>
            <a:r>
              <a:rPr lang="en-US" i="1" dirty="0" smtClean="0"/>
              <a:t>Arch. Anthropol. Sci.</a:t>
            </a:r>
            <a:r>
              <a:rPr lang="en-US" dirty="0" smtClean="0"/>
              <a:t> (2022)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11"/>
    </mc:Choice>
    <mc:Fallback>
      <p:transition spd="slow" advTm="6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 bwMode="auto">
          <a:xfrm>
            <a:off x="81481" y="857481"/>
            <a:ext cx="9062519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in the analytical model and the simulations, we consider:</a:t>
            </a:r>
          </a:p>
          <a:p>
            <a:r>
              <a:rPr lang="en-US" sz="2400" dirty="0"/>
              <a:t>·</a:t>
            </a:r>
            <a:r>
              <a:rPr lang="en-US" sz="2400" dirty="0" smtClean="0"/>
              <a:t> a rectangular grid of square cells. </a:t>
            </a:r>
          </a:p>
          <a:p>
            <a:r>
              <a:rPr lang="en-US" sz="2400" dirty="0" smtClean="0"/>
              <a:t>· initially farmers only at the lower row.</a:t>
            </a:r>
          </a:p>
          <a:p>
            <a:pPr eaLnBrk="1" hangingPunct="1"/>
            <a:r>
              <a:rPr lang="en-US" sz="2400" dirty="0" smtClean="0"/>
              <a:t>· All other grid cells are initially empty of farmers and with HGs at their saturation density.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>
                <a:solidFill>
                  <a:srgbClr val="000099"/>
                </a:solidFill>
              </a:rPr>
              <a:t>· At </a:t>
            </a:r>
            <a:r>
              <a:rPr lang="en-US" sz="2400" dirty="0">
                <a:solidFill>
                  <a:srgbClr val="000099"/>
                </a:solidFill>
              </a:rPr>
              <a:t>each node in the grid and time step </a:t>
            </a:r>
            <a:r>
              <a:rPr lang="en-US" sz="2400" dirty="0" smtClean="0">
                <a:solidFill>
                  <a:srgbClr val="000099"/>
                </a:solidFill>
              </a:rPr>
              <a:t>(of 1 generation =</a:t>
            </a:r>
            <a:r>
              <a:rPr lang="en-US" sz="2400" dirty="0">
                <a:solidFill>
                  <a:srgbClr val="000099"/>
                </a:solidFill>
              </a:rPr>
              <a:t>32 yr), we compute 3 processes</a:t>
            </a:r>
            <a:r>
              <a:rPr lang="en-US" sz="2400" dirty="0" smtClean="0">
                <a:solidFill>
                  <a:srgbClr val="000099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(1) </a:t>
            </a:r>
            <a:r>
              <a:rPr lang="en-US" sz="2400" b="1" dirty="0">
                <a:solidFill>
                  <a:srgbClr val="FF0000"/>
                </a:solidFill>
              </a:rPr>
              <a:t>Reproduction: </a:t>
            </a:r>
            <a:r>
              <a:rPr lang="en-US" sz="2400" dirty="0" smtClean="0"/>
              <a:t>logistic, with net fecundities Ro=</a:t>
            </a:r>
            <a:r>
              <a:rPr lang="en-US" sz="2400" i="1" dirty="0" smtClean="0"/>
              <a:t>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30000" dirty="0" err="1" smtClean="0"/>
              <a:t>T</a:t>
            </a:r>
            <a:r>
              <a:rPr lang="en-US" sz="2400" dirty="0" smtClean="0"/>
              <a:t> = 2.45 for farmers and </a:t>
            </a:r>
            <a:r>
              <a:rPr lang="en-US" sz="2400" dirty="0" err="1" smtClean="0"/>
              <a:t>R'o</a:t>
            </a:r>
            <a:r>
              <a:rPr lang="en-US" sz="2400" dirty="0" smtClean="0"/>
              <a:t>=</a:t>
            </a:r>
            <a:r>
              <a:rPr lang="en-US" sz="2400" i="1" dirty="0"/>
              <a:t>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r>
              <a:rPr lang="en-US" sz="2400" i="1" baseline="30000" dirty="0" err="1" smtClean="0"/>
              <a:t>T</a:t>
            </a:r>
            <a:r>
              <a:rPr lang="en-US" sz="2400" dirty="0" smtClean="0"/>
              <a:t> = 1.81 for HGs (from </a:t>
            </a:r>
            <a:r>
              <a:rPr lang="en-US" sz="2400" dirty="0"/>
              <a:t>ethnographic </a:t>
            </a:r>
            <a:r>
              <a:rPr lang="en-US" sz="2400" dirty="0" smtClean="0"/>
              <a:t>data), where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 smtClean="0"/>
              <a:t> are the </a:t>
            </a:r>
            <a:r>
              <a:rPr lang="en-US" sz="2400" dirty="0"/>
              <a:t>growth </a:t>
            </a:r>
            <a:r>
              <a:rPr lang="en-US" sz="2400" dirty="0" smtClean="0"/>
              <a:t>rates.</a:t>
            </a:r>
          </a:p>
          <a:p>
            <a:endParaRPr lang="en-US" sz="2400" dirty="0" smtClean="0"/>
          </a:p>
          <a:p>
            <a:endParaRPr lang="es-ES" sz="2000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Carrying capacities: 1.28 farmers/km</a:t>
            </a:r>
            <a:r>
              <a:rPr lang="en-US" baseline="30000" dirty="0" smtClean="0"/>
              <a:t>2</a:t>
            </a:r>
            <a:r>
              <a:rPr lang="en-US" dirty="0" smtClean="0"/>
              <a:t>, 0.064 HGs/km</a:t>
            </a:r>
            <a:r>
              <a:rPr lang="en-US" baseline="30000" dirty="0" smtClean="0"/>
              <a:t>2</a:t>
            </a:r>
            <a:r>
              <a:rPr lang="en-US" dirty="0" smtClean="0"/>
              <a:t> (from ethnography). They do not have any effect on the spread rates, neither does </a:t>
            </a:r>
            <a:r>
              <a:rPr lang="en-US" dirty="0" err="1" smtClean="0"/>
              <a:t>R'o</a:t>
            </a:r>
            <a:r>
              <a:rPr lang="en-US" dirty="0" smtClean="0"/>
              <a:t>.</a:t>
            </a:r>
          </a:p>
          <a:p>
            <a:pPr eaLnBrk="1" hangingPunct="1"/>
            <a:endParaRPr lang="en-US" sz="2800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-6823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S</a:t>
            </a:r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imulations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9"/>
    </mc:Choice>
    <mc:Fallback>
      <p:transition spd="slow" advTm="5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138025" y="736526"/>
                <a:ext cx="9141769" cy="6372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b="1" dirty="0" smtClean="0">
                    <a:solidFill>
                      <a:srgbClr val="FF0000"/>
                    </a:solidFill>
                  </a:rPr>
                  <a:t>(2) Interbreeding: 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800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 smtClean="0"/>
                  <a:t>farmers</a:t>
                </a:r>
                <a:endParaRPr lang="es-ES" sz="2800" i="1" dirty="0" smtClean="0">
                  <a:latin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b="0" i="1" smtClean="0">
                            <a:latin typeface="Cambria Math"/>
                          </a:rPr>
                          <m:t>𝐻𝐺</m:t>
                        </m:r>
                      </m:sub>
                    </m:sSub>
                    <m:r>
                      <a:rPr lang="es-ES" sz="2800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 smtClean="0"/>
                  <a:t>hunter-gatherers</a:t>
                </a:r>
              </a:p>
              <a:p>
                <a:pPr eaLnBrk="1" hangingPunct="1"/>
                <a:r>
                  <a:rPr lang="en-US" sz="2400" dirty="0" smtClean="0"/>
                  <a:t>Cultural transmission theory [1-3] (children of mixed matings are farmers):     </a:t>
                </a:r>
                <a14:m>
                  <m:oMath xmlns:m="http://schemas.openxmlformats.org/officeDocument/2006/math">
                    <m:r>
                      <a:rPr lang="es-ES" sz="2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400" i="1">
                        <a:latin typeface="Cambria Math"/>
                      </a:rPr>
                      <m:t>(</m:t>
                    </m:r>
                    <m:r>
                      <a:rPr lang="es-ES" sz="2400" i="1">
                        <a:latin typeface="Cambria Math"/>
                      </a:rPr>
                      <m:t>𝑡</m:t>
                    </m:r>
                    <m:r>
                      <a:rPr lang="es-ES" sz="2400" i="1">
                        <a:latin typeface="Cambria Math"/>
                      </a:rPr>
                      <m:t>+1, </m:t>
                    </m:r>
                    <m:r>
                      <a:rPr lang="es-ES" sz="2400" i="1">
                        <a:latin typeface="Cambria Math"/>
                      </a:rPr>
                      <m:t>𝑥</m:t>
                    </m:r>
                    <m:r>
                      <a:rPr lang="es-ES" sz="2400" i="1">
                        <a:latin typeface="Cambria Math"/>
                      </a:rPr>
                      <m:t>,</m:t>
                    </m:r>
                    <m:r>
                      <a:rPr lang="es-ES" sz="2400" i="1">
                        <a:latin typeface="Cambria Math"/>
                      </a:rPr>
                      <m:t>𝑦</m:t>
                    </m:r>
                    <m:r>
                      <a:rPr lang="es-ES" sz="240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400" i="1">
                        <a:latin typeface="Cambria Math"/>
                      </a:rPr>
                      <m:t>(</m:t>
                    </m:r>
                    <m:r>
                      <a:rPr lang="es-ES" sz="2400" i="1">
                        <a:latin typeface="Cambria Math"/>
                      </a:rPr>
                      <m:t>𝑡</m:t>
                    </m:r>
                    <m:r>
                      <a:rPr lang="es-ES" sz="2400" i="1">
                        <a:latin typeface="Cambria Math"/>
                      </a:rPr>
                      <m:t>, </m:t>
                    </m:r>
                    <m:r>
                      <a:rPr lang="es-ES" sz="2400" i="1">
                        <a:latin typeface="Cambria Math"/>
                      </a:rPr>
                      <m:t>𝑥</m:t>
                    </m:r>
                    <m:r>
                      <a:rPr lang="es-ES" sz="2400" i="1">
                        <a:latin typeface="Cambria Math"/>
                      </a:rPr>
                      <m:t>,</m:t>
                    </m:r>
                    <m:r>
                      <a:rPr lang="es-ES" sz="2400" i="1">
                        <a:latin typeface="Cambria Math"/>
                      </a:rPr>
                      <m:t>𝑦</m:t>
                    </m:r>
                    <m:r>
                      <a:rPr lang="es-ES" sz="2400" i="1">
                        <a:latin typeface="Cambria Math"/>
                      </a:rPr>
                      <m:t>)</m:t>
                    </m:r>
                    <m:r>
                      <m:rPr>
                        <m:nor/>
                      </m:rPr>
                      <a:rPr lang="es-ES" sz="24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s-ES" sz="2400">
                        <a:latin typeface="Cambria Math"/>
                      </a:rPr>
                      <m:t>+</m:t>
                    </m:r>
                    <m:r>
                      <m:rPr>
                        <m:nor/>
                      </m:rPr>
                      <a:rPr lang="es-ES" sz="24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endParaRPr lang="es-ES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/>
                            </a:rPr>
                            <m:t>𝐻𝐺</m:t>
                          </m:r>
                        </m:sub>
                      </m:sSub>
                      <m:d>
                        <m:dPr>
                          <m:ctrlPr>
                            <a:rPr lang="es-E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i="1">
                              <a:latin typeface="Cambria Math"/>
                            </a:rPr>
                            <m:t>𝑡</m:t>
                          </m:r>
                          <m:r>
                            <a:rPr lang="es-ES" sz="2400" i="1">
                              <a:latin typeface="Cambria Math"/>
                            </a:rPr>
                            <m:t>+1, </m:t>
                          </m:r>
                          <m:r>
                            <a:rPr lang="es-ES" sz="2400" i="1">
                              <a:latin typeface="Cambria Math"/>
                            </a:rPr>
                            <m:t>𝑥</m:t>
                          </m:r>
                          <m:r>
                            <a:rPr lang="es-ES" sz="2400" i="1">
                              <a:latin typeface="Cambria Math"/>
                            </a:rPr>
                            <m:t>,</m:t>
                          </m:r>
                          <m:r>
                            <a:rPr lang="es-ES" sz="24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s-E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/>
                            </a:rPr>
                            <m:t>𝐻𝐺</m:t>
                          </m:r>
                        </m:sub>
                      </m:sSub>
                      <m:d>
                        <m:dPr>
                          <m:ctrlPr>
                            <a:rPr lang="es-E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i="1">
                              <a:latin typeface="Cambria Math"/>
                            </a:rPr>
                            <m:t>𝑡</m:t>
                          </m:r>
                          <m:r>
                            <a:rPr lang="es-ES" sz="2400" i="1">
                              <a:latin typeface="Cambria Math"/>
                            </a:rPr>
                            <m:t>, </m:t>
                          </m:r>
                          <m:r>
                            <a:rPr lang="es-ES" sz="2400" i="1">
                              <a:latin typeface="Cambria Math"/>
                            </a:rPr>
                            <m:t>𝑥</m:t>
                          </m:r>
                          <m:r>
                            <a:rPr lang="es-ES" sz="2400" i="1">
                              <a:latin typeface="Cambria Math"/>
                            </a:rPr>
                            <m:t>,</m:t>
                          </m:r>
                          <m:r>
                            <a:rPr lang="es-ES" sz="24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s-E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i="1" dirty="0">
                          <a:sym typeface="Symbol" panose="05050102010706020507" pitchFamily="18" charset="2"/>
                        </a:rPr>
                        <m:t></m:t>
                      </m:r>
                      <m:f>
                        <m:f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𝐻𝐺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𝐻𝐺</m:t>
                              </m:r>
                            </m:sub>
                          </m:sSub>
                          <m:r>
                            <a:rPr lang="es-E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2800" i="1" dirty="0">
                  <a:latin typeface="Cambria Math"/>
                </a:endParaRPr>
              </a:p>
              <a:p>
                <a:pPr marL="342900" indent="-342900" eaLnBrk="1" hangingPunct="1">
                  <a:buFont typeface="Symbol" panose="05050102010706020507" pitchFamily="18" charset="2"/>
                  <a:buChar char="h"/>
                </a:pPr>
                <a:r>
                  <a:rPr lang="en-US" sz="2400" dirty="0" smtClean="0"/>
                  <a:t>= intensity of interbreeding </a:t>
                </a:r>
                <a14:m>
                  <m:oMath xmlns:m="http://schemas.openxmlformats.org/officeDocument/2006/math">
                    <m:r>
                      <a:rPr lang="es-ES" sz="2400" b="0" i="0" dirty="0" smtClean="0">
                        <a:latin typeface="Cambria Math"/>
                        <a:sym typeface="Symbol" panose="05050102010706020507" pitchFamily="18" charset="2"/>
                      </a:rPr>
                      <m:t>0</m:t>
                    </m:r>
                    <m:r>
                      <a:rPr lang="es-ES" sz="2400" b="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≤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r>
                      <a:rPr lang="en-US" sz="240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≤</m:t>
                    </m:r>
                    <m:r>
                      <a:rPr lang="es-ES" sz="2400" b="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1 </m:t>
                    </m:r>
                  </m:oMath>
                </a14:m>
                <a:r>
                  <a:rPr lang="en-US" sz="2400" dirty="0" smtClean="0"/>
                  <a:t>(random </a:t>
                </a:r>
                <a:r>
                  <a:rPr lang="en-US" sz="2400" dirty="0"/>
                  <a:t>mating </a:t>
                </a:r>
                <a:r>
                  <a:rPr lang="en-US" sz="2400" dirty="0" smtClean="0">
                    <a:sym typeface="Mathematica1"/>
                  </a:rPr>
                  <a:t>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r>
                      <a:rPr lang="es-ES" sz="2400" b="0" i="1" dirty="0" smtClean="0">
                        <a:latin typeface="Cambria Math"/>
                        <a:sym typeface="Symbol" panose="05050102010706020507" pitchFamily="18" charset="2"/>
                      </a:rPr>
                      <m:t>=1</m:t>
                    </m:r>
                    <m:r>
                      <a:rPr lang="es-ES" sz="240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342900" indent="-342900" eaLnBrk="1" hangingPunct="1">
                  <a:buFont typeface="Symbol" panose="05050102010706020507" pitchFamily="18" charset="2"/>
                  <a:buChar char="h"/>
                </a:pPr>
                <a:endParaRPr lang="en-US" sz="2400" dirty="0" smtClean="0"/>
              </a:p>
              <a:p>
                <a:pPr eaLnBrk="1" hangingPunct="1"/>
                <a:r>
                  <a:rPr lang="es-ES" sz="2800" dirty="0" smtClean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 smtClean="0"/>
                  <a:t>[1] Cavalli-Sforza </a:t>
                </a:r>
                <a:r>
                  <a:rPr lang="en-US" sz="2000" dirty="0"/>
                  <a:t>&amp; </a:t>
                </a:r>
                <a:r>
                  <a:rPr lang="en-US" sz="2000" dirty="0" smtClean="0"/>
                  <a:t>Feldman, </a:t>
                </a:r>
                <a:r>
                  <a:rPr lang="en-US" sz="2000" i="1" dirty="0" smtClean="0"/>
                  <a:t>Cultural transmission &amp; </a:t>
                </a:r>
                <a:r>
                  <a:rPr lang="en-US" sz="2000" i="1" dirty="0" err="1" smtClean="0"/>
                  <a:t>evo</a:t>
                </a:r>
                <a:r>
                  <a:rPr lang="en-US" sz="2000" dirty="0" err="1" smtClean="0"/>
                  <a:t>l</a:t>
                </a:r>
                <a:r>
                  <a:rPr lang="en-US" sz="2000" dirty="0" smtClean="0"/>
                  <a:t>., Princeton 1981</a:t>
                </a:r>
              </a:p>
              <a:p>
                <a:pPr eaLnBrk="1" hangingPunct="1"/>
                <a:r>
                  <a:rPr lang="en-US" sz="2000" dirty="0" smtClean="0"/>
                  <a:t>      [2] Fort, </a:t>
                </a:r>
                <a:r>
                  <a:rPr lang="en-US" sz="2000" i="1" dirty="0" smtClean="0"/>
                  <a:t>Phys. Rev. E </a:t>
                </a:r>
                <a:r>
                  <a:rPr lang="en-US" sz="2000" dirty="0" smtClean="0"/>
                  <a:t>2011</a:t>
                </a:r>
                <a:endParaRPr lang="en-US" sz="2000" dirty="0"/>
              </a:p>
              <a:p>
                <a:pPr eaLnBrk="1" hangingPunct="1"/>
                <a:r>
                  <a:rPr lang="en-US" sz="2000" dirty="0" smtClean="0"/>
                  <a:t>      [3] </a:t>
                </a:r>
                <a:r>
                  <a:rPr lang="en-US" sz="2000" dirty="0"/>
                  <a:t>Fort, </a:t>
                </a:r>
                <a:r>
                  <a:rPr lang="en-US" sz="2000" i="1" dirty="0" smtClean="0"/>
                  <a:t>PNAS</a:t>
                </a:r>
                <a:r>
                  <a:rPr lang="en-US" sz="2000" dirty="0" smtClean="0"/>
                  <a:t> 2012</a:t>
                </a:r>
              </a:p>
              <a:p>
                <a:pPr eaLnBrk="1" hangingPunct="1"/>
                <a:endParaRPr lang="en-US" sz="2000" dirty="0" smtClean="0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2800" b="1" dirty="0" smtClean="0">
                    <a:solidFill>
                      <a:srgbClr val="FF0000"/>
                    </a:solidFill>
                  </a:rPr>
                  <a:t>(3) Dispersal: </a:t>
                </a:r>
                <a:r>
                  <a:rPr lang="en-US" sz="2200" dirty="0" smtClean="0"/>
                  <a:t>38</a:t>
                </a:r>
                <a:r>
                  <a:rPr lang="en-US" sz="2200" dirty="0"/>
                  <a:t>% </a:t>
                </a:r>
                <a:r>
                  <a:rPr lang="en-US" sz="2200" dirty="0" smtClean="0"/>
                  <a:t>of farmers do not migrate</a:t>
                </a:r>
                <a:r>
                  <a:rPr lang="en-US" sz="2200" i="1" dirty="0" smtClean="0"/>
                  <a:t>,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from </a:t>
                </a:r>
                <a:r>
                  <a:rPr lang="en-US" sz="2200" dirty="0" smtClean="0"/>
                  <a:t>ethnography. The rest migrate forward and backward along the coast or inland.</a:t>
                </a:r>
              </a:p>
              <a:p>
                <a:pPr eaLnBrk="1" hangingPunct="1"/>
                <a:r>
                  <a:rPr lang="en-US" sz="28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5" y="736526"/>
                <a:ext cx="9141769" cy="6372450"/>
              </a:xfrm>
              <a:prstGeom prst="rect">
                <a:avLst/>
              </a:prstGeom>
              <a:blipFill>
                <a:blip r:embed="rId4"/>
                <a:stretch>
                  <a:fillRect l="-1401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2230" y="-36212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Simulations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0"/>
    </mc:Choice>
    <mc:Fallback>
      <p:transition spd="slow" advTm="5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734913"/>
              </p:ext>
            </p:extLst>
          </p:nvPr>
        </p:nvGraphicFramePr>
        <p:xfrm>
          <a:off x="2327275" y="217488"/>
          <a:ext cx="4924425" cy="704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name="Graph" r:id="rId5" imgW="2900160" imgH="4150080" progId="Origin50.Graph">
                  <p:embed/>
                </p:oleObj>
              </mc:Choice>
              <mc:Fallback>
                <p:oleObj name="Graph" r:id="rId5" imgW="2900160" imgH="4150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7275" y="217488"/>
                        <a:ext cx="4924425" cy="704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Results from Archaeology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H="1" flipV="1">
            <a:off x="6176587" y="1644592"/>
            <a:ext cx="1183882" cy="6821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5884753" y="2399168"/>
            <a:ext cx="1475716" cy="4436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 bwMode="auto">
          <a:xfrm>
            <a:off x="7219154" y="1916692"/>
            <a:ext cx="206064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archaeological data: </a:t>
            </a:r>
            <a:r>
              <a:rPr lang="en-US" sz="2400" b="1" u="sng">
                <a:solidFill>
                  <a:srgbClr val="C00000"/>
                </a:solidFill>
              </a:rPr>
              <a:t>7.5-10.6 km/yr </a:t>
            </a:r>
            <a:endParaRPr lang="es-ES" sz="2200" smtClean="0">
              <a:solidFill>
                <a:srgbClr val="C00000"/>
              </a:solidFill>
            </a:endParaRPr>
          </a:p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(slide #4)</a:t>
            </a:r>
            <a:endParaRPr lang="en-US" sz="2200" smtClean="0">
              <a:solidFill>
                <a:srgbClr val="C0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1955544" y="2326740"/>
            <a:ext cx="2308638" cy="7061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maximum 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possible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spread rate: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24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blipFill rotWithShape="1">
                <a:blip r:embed="rId8"/>
                <a:stretch>
                  <a:fillRect l="-3550" t="-2066" b="-57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Results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from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this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figure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240 km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𝑎𝑥</m:t>
                        </m:r>
                      </m:sub>
                    </m:sSub>
                    <m:r>
                      <a:rPr lang="es-ES" sz="24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427 km</a:t>
                </a:r>
                <a:endParaRPr lang="en-US" sz="2400">
                  <a:solidFill>
                    <a:srgbClr val="0000FF"/>
                  </a:solidFill>
                </a:endParaRPr>
              </a:p>
              <a:p>
                <a:pPr eaLnBrk="1" hangingPunct="1"/>
                <a:endParaRPr lang="en-US" sz="240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blipFill rotWithShape="1">
                <a:blip r:embed="rId9"/>
                <a:stretch>
                  <a:fillRect l="-526" r="-13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/>
          <p:cNvSpPr txBox="1"/>
          <p:nvPr/>
        </p:nvSpPr>
        <p:spPr bwMode="auto">
          <a:xfrm>
            <a:off x="360485" y="5178669"/>
            <a:ext cx="159505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200" dirty="0" smtClean="0"/>
              <a:t>Fort, </a:t>
            </a:r>
            <a:r>
              <a:rPr lang="en-US" sz="2200" i="1" dirty="0" smtClean="0"/>
              <a:t>Arch. Anthropol. Sci.</a:t>
            </a:r>
            <a:r>
              <a:rPr lang="en-US" sz="2200" dirty="0" smtClean="0"/>
              <a:t> (2022)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77"/>
    </mc:Choice>
    <mc:Fallback>
      <p:transition spd="slow" advTm="15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601595" y="5154165"/>
            <a:ext cx="1760439" cy="110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Isern,</a:t>
            </a:r>
          </a:p>
          <a:p>
            <a:pPr algn="ctr"/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Fort</a:t>
            </a:r>
            <a:r>
              <a:rPr lang="es-ES" sz="20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&amp;</a:t>
            </a:r>
          </a:p>
          <a:p>
            <a:pPr algn="ctr"/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de </a:t>
            </a:r>
            <a:r>
              <a:rPr lang="es-ES" sz="2000" dirty="0" err="1" smtClean="0">
                <a:solidFill>
                  <a:schemeClr val="tx2"/>
                </a:solidFill>
                <a:sym typeface="Symbol" pitchFamily="18" charset="2"/>
              </a:rPr>
              <a:t>Rioija</a:t>
            </a:r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,</a:t>
            </a:r>
          </a:p>
          <a:p>
            <a:pPr algn="ctr"/>
            <a:r>
              <a:rPr lang="es-ES" sz="2000" i="1" dirty="0" err="1" smtClean="0">
                <a:solidFill>
                  <a:schemeClr val="tx2"/>
                </a:solidFill>
                <a:sym typeface="Symbol" pitchFamily="18" charset="2"/>
              </a:rPr>
              <a:t>Sci</a:t>
            </a:r>
            <a:r>
              <a:rPr lang="es-ES" sz="2000" i="1" dirty="0" smtClean="0">
                <a:solidFill>
                  <a:schemeClr val="tx2"/>
                </a:solidFill>
                <a:sym typeface="Symbol" pitchFamily="18" charset="2"/>
              </a:rPr>
              <a:t>. Rep. </a:t>
            </a:r>
            <a:r>
              <a:rPr lang="es-ES" sz="2000" dirty="0" smtClean="0">
                <a:solidFill>
                  <a:schemeClr val="tx2"/>
                </a:solidFill>
                <a:sym typeface="Symbol" pitchFamily="18" charset="2"/>
              </a:rPr>
              <a:t>(2017)</a:t>
            </a:r>
            <a:endParaRPr lang="es-ES_tradnl" sz="2000" i="1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98877" y="6206644"/>
            <a:ext cx="266260" cy="476250"/>
          </a:xfrm>
        </p:spPr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8</a:t>
            </a:fld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4148919" y="6168788"/>
            <a:ext cx="655093" cy="35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CuadroTexto"/>
          <p:cNvSpPr txBox="1"/>
          <p:nvPr/>
        </p:nvSpPr>
        <p:spPr bwMode="auto">
          <a:xfrm>
            <a:off x="17680" y="777632"/>
            <a:ext cx="9076888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tx2"/>
                </a:solidFill>
                <a:sym typeface="Symbol" pitchFamily="18" charset="2"/>
              </a:rPr>
              <a:t>mtDNA</a:t>
            </a:r>
            <a:r>
              <a:rPr lang="es-ES" sz="2800" dirty="0" smtClean="0">
                <a:solidFill>
                  <a:schemeClr val="tx2"/>
                </a:solidFill>
                <a:sym typeface="Symbol" pitchFamily="18" charset="2"/>
              </a:rPr>
              <a:t> haplogroup K: </a:t>
            </a:r>
            <a:r>
              <a:rPr lang="es-ES" sz="2800" dirty="0" err="1" smtClean="0">
                <a:solidFill>
                  <a:schemeClr val="tx2"/>
                </a:solidFill>
                <a:sym typeface="Symbol" pitchFamily="18" charset="2"/>
              </a:rPr>
              <a:t>absent</a:t>
            </a:r>
            <a:r>
              <a:rPr lang="es-ES" sz="2800" dirty="0" smtClean="0">
                <a:solidFill>
                  <a:schemeClr val="tx2"/>
                </a:solidFill>
                <a:sym typeface="Symbol" pitchFamily="18" charset="2"/>
              </a:rPr>
              <a:t> in hunter-</a:t>
            </a:r>
            <a:r>
              <a:rPr lang="es-ES" sz="2800" dirty="0" err="1" smtClean="0">
                <a:solidFill>
                  <a:schemeClr val="tx2"/>
                </a:solidFill>
                <a:sym typeface="Symbol" pitchFamily="18" charset="2"/>
              </a:rPr>
              <a:t>gatherers</a:t>
            </a:r>
            <a:endParaRPr lang="es-ES_tradnl" sz="2000" dirty="0">
              <a:solidFill>
                <a:schemeClr val="tx2"/>
              </a:solidFill>
              <a:sym typeface="Symbol" pitchFamily="18" charset="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" y="1236437"/>
            <a:ext cx="6565614" cy="546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 bwMode="auto">
          <a:xfrm>
            <a:off x="6491335" y="2039581"/>
            <a:ext cx="2603233" cy="181588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chemeClr val="tx2"/>
                </a:solidFill>
                <a:sym typeface="Symbol" pitchFamily="18" charset="2"/>
              </a:rPr>
              <a:t>This</a:t>
            </a:r>
            <a:endParaRPr lang="es-ES" sz="2800" b="1" dirty="0" smtClean="0">
              <a:solidFill>
                <a:schemeClr val="tx2"/>
              </a:solidFill>
              <a:sym typeface="Symbol" pitchFamily="18" charset="2"/>
            </a:endParaRPr>
          </a:p>
          <a:p>
            <a:pPr algn="ctr"/>
            <a:r>
              <a:rPr lang="es-ES" sz="2800" b="1" dirty="0" err="1" smtClean="0">
                <a:solidFill>
                  <a:schemeClr val="tx2"/>
                </a:solidFill>
                <a:sym typeface="Symbol" pitchFamily="18" charset="2"/>
              </a:rPr>
              <a:t>pattern</a:t>
            </a:r>
            <a:r>
              <a:rPr lang="es-ES" sz="2800" b="1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  <a:endParaRPr lang="es-ES" sz="2800" b="1" dirty="0">
              <a:solidFill>
                <a:schemeClr val="tx2"/>
              </a:solidFill>
              <a:sym typeface="Symbol" pitchFamily="18" charset="2"/>
            </a:endParaRPr>
          </a:p>
          <a:p>
            <a:pPr algn="ctr"/>
            <a:r>
              <a:rPr lang="es-ES" sz="2800" b="1" dirty="0" err="1" smtClean="0">
                <a:solidFill>
                  <a:schemeClr val="tx2"/>
                </a:solidFill>
                <a:sym typeface="Symbol" pitchFamily="18" charset="2"/>
              </a:rPr>
              <a:t>suggests</a:t>
            </a:r>
            <a:r>
              <a:rPr lang="es-ES" sz="2800" b="1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chemeClr val="tx2"/>
                </a:solidFill>
                <a:sym typeface="Symbol" pitchFamily="18" charset="2"/>
              </a:rPr>
              <a:t>interbreeding</a:t>
            </a:r>
            <a:endParaRPr lang="es-ES_tradnl" sz="2800" b="1" i="1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0" y="1"/>
            <a:ext cx="9144000" cy="7297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2</a:t>
            </a:r>
            <a:r>
              <a:rPr lang="en-US" sz="4000" b="1" baseline="30000" dirty="0" smtClean="0">
                <a:solidFill>
                  <a:schemeClr val="bg1"/>
                </a:solidFill>
                <a:latin typeface="Trebuchet MS" pitchFamily="34" charset="0"/>
              </a:rPr>
              <a:t>nd</a:t>
            </a:r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ART: Genetics (ancient DNA)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4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24"/>
    </mc:Choice>
    <mc:Fallback>
      <p:transition spd="slow" advTm="9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138025" y="736526"/>
                <a:ext cx="9141769" cy="5419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b="1" dirty="0" smtClean="0">
                    <a:solidFill>
                      <a:srgbClr val="FF0000"/>
                    </a:solidFill>
                  </a:rPr>
                  <a:t>The genetic simulations are very similar to the archaeological ones explained above, but we consider 3 populations: 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farmers</a:t>
                </a:r>
                <a:r>
                  <a:rPr lang="en-US" sz="2800" dirty="0"/>
                  <a:t> who </a:t>
                </a:r>
                <a:r>
                  <a:rPr lang="en-US" sz="2800" i="1" u="sng" dirty="0">
                    <a:solidFill>
                      <a:srgbClr val="0000FF"/>
                    </a:solidFill>
                  </a:rPr>
                  <a:t>have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haplogroup</a:t>
                </a:r>
                <a:r>
                  <a:rPr lang="en-US" sz="2800" dirty="0"/>
                  <a:t> K.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i="1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s-ES" sz="2800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farmers</a:t>
                </a:r>
                <a:r>
                  <a:rPr lang="en-US" sz="2800" dirty="0"/>
                  <a:t> who </a:t>
                </a:r>
                <a:r>
                  <a:rPr lang="en-US" sz="2800" u="sng" dirty="0">
                    <a:solidFill>
                      <a:srgbClr val="0000FF"/>
                    </a:solidFill>
                  </a:rPr>
                  <a:t>do </a:t>
                </a:r>
                <a:r>
                  <a:rPr lang="en-US" sz="2800" i="1" u="sng" dirty="0">
                    <a:solidFill>
                      <a:srgbClr val="0000FF"/>
                    </a:solidFill>
                  </a:rPr>
                  <a:t>not have</a:t>
                </a:r>
                <a:r>
                  <a:rPr lang="en-US" sz="2800" u="sng" dirty="0">
                    <a:solidFill>
                      <a:srgbClr val="0000FF"/>
                    </a:solidFill>
                  </a:rPr>
                  <a:t> </a:t>
                </a:r>
                <a:r>
                  <a:rPr lang="en-US" sz="2800" dirty="0" err="1"/>
                  <a:t>haplogroup</a:t>
                </a:r>
                <a:r>
                  <a:rPr lang="en-US" sz="2800" dirty="0"/>
                  <a:t> K.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i="1">
                            <a:latin typeface="Cambria Math"/>
                          </a:rPr>
                          <m:t>𝐻𝐺</m:t>
                        </m:r>
                      </m:sub>
                    </m:sSub>
                    <m:r>
                      <a:rPr lang="es-ES" sz="2800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/>
                  <a:t>hunter-gatherers (all without </a:t>
                </a:r>
                <a:r>
                  <a:rPr lang="en-US" sz="2800" dirty="0" err="1"/>
                  <a:t>haplogroup</a:t>
                </a:r>
                <a:r>
                  <a:rPr lang="en-US" sz="2800" dirty="0"/>
                  <a:t> K).</a:t>
                </a:r>
              </a:p>
              <a:p>
                <a:pPr eaLnBrk="1" hangingPunct="1"/>
                <a:r>
                  <a:rPr lang="en-US" sz="2800" dirty="0">
                    <a:solidFill>
                      <a:srgbClr val="0000FF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s-ES" sz="2800" i="1">
                        <a:solidFill>
                          <a:srgbClr val="0000FF"/>
                        </a:solidFill>
                        <a:latin typeface="Cambria Math"/>
                      </a:rPr>
                      <m:t>%</m:t>
                    </m:r>
                    <m:r>
                      <a:rPr lang="es-ES" sz="2800" i="1">
                        <a:solidFill>
                          <a:srgbClr val="0000FF"/>
                        </a:solidFill>
                        <a:latin typeface="Cambria Math"/>
                      </a:rPr>
                      <m:t>𝐾</m:t>
                    </m:r>
                    <m:r>
                      <a:rPr lang="es-ES" sz="2800" i="1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s-ES" sz="28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  <a:p>
                <a:pPr eaLnBrk="1" hangingPunct="1"/>
                <a:r>
                  <a:rPr lang="en-US" sz="2400" dirty="0"/>
                  <a:t>Cultural transmission theory (Cavalli-Sforza &amp; Feldman 1981; </a:t>
                </a:r>
                <a:endParaRPr lang="en-US" sz="2400" dirty="0" smtClean="0"/>
              </a:p>
              <a:p>
                <a:pPr eaLnBrk="1" hangingPunct="1"/>
                <a:r>
                  <a:rPr lang="en-US" sz="2400" dirty="0" smtClean="0"/>
                  <a:t>Fort </a:t>
                </a:r>
                <a:r>
                  <a:rPr lang="en-US" sz="2400" dirty="0"/>
                  <a:t>2011, 2012):</a:t>
                </a:r>
                <a14:m>
                  <m:oMath xmlns:m="http://schemas.openxmlformats.org/officeDocument/2006/math">
                    <m:r>
                      <a:rPr lang="es-ES" sz="2400">
                        <a:latin typeface="Cambria Math"/>
                      </a:rPr>
                      <m:t>     </m:t>
                    </m:r>
                    <m:r>
                      <a:rPr lang="es-ES" sz="2400" i="1">
                        <a:latin typeface="Cambria Math"/>
                      </a:rPr>
                      <m:t>𝑐𝑜𝑢𝑝𝑙𝑒𝑠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𝐻𝑁</m:t>
                    </m:r>
                    <m:r>
                      <a:rPr lang="es-ES" sz="2400" i="1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eaLnBrk="1" hangingPunct="1"/>
                <a:r>
                  <a:rPr lang="es-ES" sz="2400" dirty="0"/>
                  <a:t>                                </a:t>
                </a:r>
                <a14:m>
                  <m:oMath xmlns:m="http://schemas.openxmlformats.org/officeDocument/2006/math">
                    <m:r>
                      <a:rPr lang="es-ES" sz="2400" i="1">
                        <a:latin typeface="Cambria Math"/>
                      </a:rPr>
                      <m:t>𝑐𝑜𝑢𝑝𝑙𝑒𝑠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𝐻𝑋</m:t>
                    </m:r>
                    <m:r>
                      <a:rPr lang="es-ES" sz="2400" i="1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den>
                    </m:f>
                  </m:oMath>
                </a14:m>
                <a:endParaRPr lang="es-ES" sz="2400" dirty="0" smtClean="0"/>
              </a:p>
              <a:p>
                <a:pPr eaLnBrk="1" hangingPunct="1"/>
                <a:r>
                  <a:rPr lang="en-US" sz="2000" dirty="0" smtClean="0"/>
                  <a:t>     random </a:t>
                </a:r>
                <a:r>
                  <a:rPr lang="en-US" sz="2000" dirty="0"/>
                  <a:t>mating for farmers</a:t>
                </a:r>
                <a:r>
                  <a:rPr lang="en-US" sz="2400" dirty="0">
                    <a:sym typeface="Mathematica1"/>
                  </a:rPr>
                  <a:t></a:t>
                </a:r>
                <a14:m>
                  <m:oMath xmlns:m="http://schemas.openxmlformats.org/officeDocument/2006/math">
                    <m:r>
                      <a:rPr lang="es-ES" sz="2400" i="1">
                        <a:latin typeface="Cambria Math"/>
                      </a:rPr>
                      <m:t>𝑐𝑜𝑢𝑝𝑙𝑒𝑠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𝑁𝑋</m:t>
                    </m:r>
                    <m:r>
                      <a:rPr lang="es-E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den>
                    </m:f>
                  </m:oMath>
                </a14:m>
                <a:endParaRPr lang="en-US" sz="28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5" y="736526"/>
                <a:ext cx="9141769" cy="5419561"/>
              </a:xfrm>
              <a:prstGeom prst="rect">
                <a:avLst/>
              </a:prstGeom>
              <a:blipFill>
                <a:blip r:embed="rId4"/>
                <a:stretch>
                  <a:fillRect l="-1401" t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2230" y="-36212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Simulations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28"/>
    </mc:Choice>
    <mc:Fallback>
      <p:transition spd="slow" advTm="7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36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8766</TotalTime>
  <Words>696</Words>
  <Application>Microsoft Office PowerPoint</Application>
  <PresentationFormat>Presentación en pantalla (4:3)</PresentationFormat>
  <Paragraphs>202</Paragraphs>
  <Slides>15</Slides>
  <Notes>0</Notes>
  <HiddenSlides>0</HiddenSlides>
  <MMClips>15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 Math</vt:lpstr>
      <vt:lpstr>Mathematica1</vt:lpstr>
      <vt:lpstr>Symbol</vt:lpstr>
      <vt:lpstr>Times New Roman</vt:lpstr>
      <vt:lpstr>Trebuchet MS</vt:lpstr>
      <vt:lpstr>Diseño predeterminado</vt:lpstr>
      <vt:lpstr>Acrobat Document</vt:lpstr>
      <vt:lpstr>Graph</vt:lpstr>
      <vt:lpstr>Presentación de PowerPoint</vt:lpstr>
      <vt:lpstr>This talk has 2 parts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UdG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jfort</dc:creator>
  <cp:lastModifiedBy>Joaquim Fort</cp:lastModifiedBy>
  <cp:revision>1552</cp:revision>
  <cp:lastPrinted>2018-09-05T15:35:46Z</cp:lastPrinted>
  <dcterms:created xsi:type="dcterms:W3CDTF">2010-04-08T13:01:24Z</dcterms:created>
  <dcterms:modified xsi:type="dcterms:W3CDTF">2023-08-30T16:53:13Z</dcterms:modified>
</cp:coreProperties>
</file>