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9" r:id="rId2"/>
    <p:sldId id="499" r:id="rId3"/>
    <p:sldId id="517" r:id="rId4"/>
    <p:sldId id="525" r:id="rId5"/>
    <p:sldId id="505" r:id="rId6"/>
    <p:sldId id="506" r:id="rId7"/>
    <p:sldId id="520" r:id="rId8"/>
    <p:sldId id="519" r:id="rId9"/>
    <p:sldId id="507" r:id="rId10"/>
    <p:sldId id="527" r:id="rId11"/>
    <p:sldId id="529" r:id="rId12"/>
    <p:sldId id="530" r:id="rId13"/>
    <p:sldId id="531" r:id="rId14"/>
    <p:sldId id="532" r:id="rId15"/>
    <p:sldId id="533" r:id="rId16"/>
  </p:sldIdLst>
  <p:sldSz cx="9144000" cy="6858000" type="screen4x3"/>
  <p:notesSz cx="9283700" cy="6985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36600"/>
    <a:srgbClr val="333300"/>
    <a:srgbClr val="339966"/>
    <a:srgbClr val="990099"/>
    <a:srgbClr val="3F3E00"/>
    <a:srgbClr val="000066"/>
    <a:srgbClr val="EBFB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05" autoAdjust="0"/>
  </p:normalViewPr>
  <p:slideViewPr>
    <p:cSldViewPr snapToGrid="0">
      <p:cViewPr varScale="1">
        <p:scale>
          <a:sx n="108" d="100"/>
          <a:sy n="108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3369" cy="3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8894" y="1"/>
            <a:ext cx="4023369" cy="3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33566"/>
            <a:ext cx="4023369" cy="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8894" y="6633566"/>
            <a:ext cx="4023369" cy="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E80C9AEB-BA7E-47DA-B3AE-710EF8EB11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9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3369" cy="3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8894" y="1"/>
            <a:ext cx="4023369" cy="3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4088" cy="262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64" y="3317565"/>
            <a:ext cx="7428976" cy="314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33566"/>
            <a:ext cx="4023369" cy="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8894" y="6633566"/>
            <a:ext cx="4023369" cy="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099DF5C0-9642-4961-B7B8-68A5C7E7E4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22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1540-ACDC-45BA-91A1-159FD40A4F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BC7-692E-414F-9630-BE81BE09F2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CF08-15D9-43A5-AE5C-CFA213A644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8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6BF-F68A-459E-8CCF-2729D27A1D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89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C95F-54FB-431B-A0D5-DBC79D61AD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53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07D9-453F-4072-B27B-699CD5BF1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ED25-BCA2-4771-B398-5486255066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ECAB-E471-478D-ACD4-BB2E216D7D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5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F3C8-D561-4C42-B082-1031D68C0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D59C-E7AF-4F0E-814C-D80D6CA2DF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82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EF32-1787-4A36-BD33-8E83A10203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2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2C1F-569A-46EB-88B4-2BF08BBCCD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5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2C2C-7DAD-4268-A886-B124A87BF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5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8310DA-FBB5-47E2-9C50-3ED8DAE44E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image" Target="../media/image14.w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5166" y="230819"/>
            <a:ext cx="9169166" cy="294738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600" dirty="0"/>
              <a:t>SIMULATING 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THE </a:t>
            </a:r>
            <a:r>
              <a:rPr lang="en-US" sz="3600" dirty="0"/>
              <a:t>NEOLITHIC SPREAD 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ALONG </a:t>
            </a:r>
            <a:r>
              <a:rPr lang="en-US" sz="3600" dirty="0"/>
              <a:t>THE NORTHERN MEDITERRANEAN COAST</a:t>
            </a:r>
            <a:endParaRPr lang="ca-ES" sz="3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77480" y="2684029"/>
            <a:ext cx="8664679" cy="4832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endParaRPr lang="ca-ES" sz="3200" dirty="0" smtClean="0"/>
          </a:p>
          <a:p>
            <a:pPr algn="ctr"/>
            <a:endParaRPr lang="ca-ES" sz="2400" dirty="0" smtClean="0"/>
          </a:p>
          <a:p>
            <a:pPr algn="ctr"/>
            <a:r>
              <a:rPr lang="ca-ES" sz="2400" dirty="0" smtClean="0"/>
              <a:t>Joaquim Fort &amp; Joaquim Pérez-Losada</a:t>
            </a:r>
            <a:endParaRPr lang="ca-ES" sz="2400" dirty="0"/>
          </a:p>
          <a:p>
            <a:pPr algn="ctr"/>
            <a:r>
              <a:rPr lang="ca-ES" sz="2400" dirty="0" smtClean="0"/>
              <a:t>Universitat </a:t>
            </a:r>
            <a:r>
              <a:rPr lang="ca-ES" sz="2400" dirty="0"/>
              <a:t>de Girona </a:t>
            </a:r>
            <a:r>
              <a:rPr lang="ca-ES" sz="2400" dirty="0" smtClean="0"/>
              <a:t>(</a:t>
            </a:r>
            <a:r>
              <a:rPr lang="en-US" sz="2400" dirty="0" smtClean="0"/>
              <a:t>Catalonia</a:t>
            </a:r>
            <a:r>
              <a:rPr lang="ca-ES" sz="2400" dirty="0" smtClean="0"/>
              <a:t>, Spain)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EAA annual meeting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Rome, August 30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i="1" dirty="0" smtClean="0">
                <a:solidFill>
                  <a:srgbClr val="FF0000"/>
                </a:solidFill>
              </a:rPr>
              <a:t>, 2024</a:t>
            </a:r>
          </a:p>
          <a:p>
            <a:pPr algn="ctr"/>
            <a:endParaRPr lang="en-US" sz="2400" i="1" dirty="0">
              <a:solidFill>
                <a:srgbClr val="FF0000"/>
              </a:solidFill>
            </a:endParaRP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pPr algn="r"/>
            <a:r>
              <a:rPr lang="es-ES" sz="3600" dirty="0" smtClean="0">
                <a:solidFill>
                  <a:srgbClr val="0000FF"/>
                </a:solidFill>
              </a:rPr>
              <a:t>						</a:t>
            </a:r>
            <a:endParaRPr lang="es-E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/>
              <a:t>Grant PID2019-104585GB-I00 funded </a:t>
            </a:r>
            <a:r>
              <a:rPr lang="en-US" sz="1200" dirty="0"/>
              <a:t>by 				</a:t>
            </a:r>
            <a:r>
              <a:rPr lang="en-US" sz="1200" dirty="0" smtClean="0"/>
              <a:t> Grant </a:t>
            </a:r>
            <a:r>
              <a:rPr lang="ca-ES" sz="1200" dirty="0"/>
              <a:t>2021-SGR-00190</a:t>
            </a:r>
            <a:endParaRPr lang="en-US" sz="1200" dirty="0" smtClean="0"/>
          </a:p>
          <a:p>
            <a:r>
              <a:rPr lang="en-US" sz="1200" dirty="0" smtClean="0"/>
              <a:t>MCIN/AEI/10.13039/501100011033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7695" y="6261626"/>
            <a:ext cx="261891" cy="47625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04331540-ACDC-45BA-91A1-159FD40A4F76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3" name="AutoShape 4" descr="Resultat d'imatges per a icre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9 Imagen" descr="https://www.icrea.cat/sites/default/files/logo_small_negativ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6" y="5398778"/>
            <a:ext cx="2976733" cy="133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" y="5427600"/>
            <a:ext cx="3134532" cy="10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Research calls portal - Universitat Autònoma de Barcelona - UAB Barcel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22" y="5380688"/>
            <a:ext cx="1566689" cy="1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912731" y="5135829"/>
            <a:ext cx="1760439" cy="11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s-ES" dirty="0" err="1" smtClean="0">
                <a:solidFill>
                  <a:schemeClr val="tx2"/>
                </a:solidFill>
                <a:sym typeface="Symbol" pitchFamily="18" charset="2"/>
              </a:rPr>
              <a:t>Isern</a:t>
            </a:r>
            <a:r>
              <a:rPr lang="es-ES" dirty="0" smtClean="0">
                <a:solidFill>
                  <a:schemeClr val="tx2"/>
                </a:solidFill>
                <a:sym typeface="Symbol" pitchFamily="18" charset="2"/>
              </a:rPr>
              <a:t>,</a:t>
            </a:r>
          </a:p>
          <a:p>
            <a:pPr algn="ctr"/>
            <a:r>
              <a:rPr lang="es-ES" dirty="0" smtClean="0">
                <a:solidFill>
                  <a:schemeClr val="tx2"/>
                </a:solidFill>
                <a:sym typeface="Symbol" pitchFamily="18" charset="2"/>
              </a:rPr>
              <a:t>Fort</a:t>
            </a:r>
            <a:r>
              <a:rPr lang="es-ES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s-ES" dirty="0" smtClean="0">
                <a:solidFill>
                  <a:schemeClr val="tx2"/>
                </a:solidFill>
                <a:sym typeface="Symbol" pitchFamily="18" charset="2"/>
              </a:rPr>
              <a:t>&amp;</a:t>
            </a:r>
          </a:p>
          <a:p>
            <a:pPr algn="ctr"/>
            <a:r>
              <a:rPr lang="es-ES" dirty="0" smtClean="0">
                <a:solidFill>
                  <a:schemeClr val="tx2"/>
                </a:solidFill>
                <a:sym typeface="Symbol" pitchFamily="18" charset="2"/>
              </a:rPr>
              <a:t>de Rioja,</a:t>
            </a:r>
          </a:p>
          <a:p>
            <a:pPr algn="ctr"/>
            <a:r>
              <a:rPr lang="es-ES" i="1" dirty="0" err="1" smtClean="0">
                <a:solidFill>
                  <a:schemeClr val="tx2"/>
                </a:solidFill>
                <a:sym typeface="Symbol" pitchFamily="18" charset="2"/>
              </a:rPr>
              <a:t>Sci</a:t>
            </a:r>
            <a:r>
              <a:rPr lang="es-ES" i="1" dirty="0" smtClean="0">
                <a:solidFill>
                  <a:schemeClr val="tx2"/>
                </a:solidFill>
                <a:sym typeface="Symbol" pitchFamily="18" charset="2"/>
              </a:rPr>
              <a:t>. Rep. </a:t>
            </a:r>
            <a:r>
              <a:rPr lang="es-ES" dirty="0" smtClean="0">
                <a:solidFill>
                  <a:schemeClr val="tx2"/>
                </a:solidFill>
                <a:sym typeface="Symbol" pitchFamily="18" charset="2"/>
              </a:rPr>
              <a:t>(2017)</a:t>
            </a:r>
            <a:endParaRPr lang="es-ES_tradnl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4148919" y="6168788"/>
            <a:ext cx="655093" cy="35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b="1" smtClean="0">
                <a:solidFill>
                  <a:schemeClr val="bg1"/>
                </a:solidFill>
                <a:latin typeface="Trebuchet MS" pitchFamily="34" charset="0"/>
              </a:rPr>
              <a:t>Ancient genetics</a:t>
            </a:r>
            <a:endParaRPr lang="en-US" sz="4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17680" y="812800"/>
            <a:ext cx="907688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es-ES" sz="2800" smtClean="0">
                <a:solidFill>
                  <a:schemeClr val="tx2"/>
                </a:solidFill>
                <a:sym typeface="Symbol" pitchFamily="18" charset="2"/>
              </a:rPr>
              <a:t>mtDNA haplogroup K: absent in hunter-gatherers</a:t>
            </a:r>
            <a:endParaRPr lang="es-ES_tradnl" sz="2000" dirty="0">
              <a:solidFill>
                <a:schemeClr val="tx2"/>
              </a:solidFill>
              <a:sym typeface="Symbol" pitchFamily="18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" y="1281702"/>
            <a:ext cx="6565614" cy="54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 bwMode="auto">
          <a:xfrm>
            <a:off x="6491335" y="2039581"/>
            <a:ext cx="2603233" cy="2246769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es-ES" sz="2800" b="1" smtClean="0">
                <a:solidFill>
                  <a:schemeClr val="tx2"/>
                </a:solidFill>
                <a:sym typeface="Symbol" pitchFamily="18" charset="2"/>
              </a:rPr>
              <a:t>This</a:t>
            </a:r>
          </a:p>
          <a:p>
            <a:pPr algn="ctr"/>
            <a:r>
              <a:rPr lang="es-ES" sz="2800" b="1" smtClean="0">
                <a:solidFill>
                  <a:schemeClr val="tx2"/>
                </a:solidFill>
                <a:sym typeface="Symbol" pitchFamily="18" charset="2"/>
              </a:rPr>
              <a:t>pattern</a:t>
            </a:r>
          </a:p>
          <a:p>
            <a:pPr algn="ctr"/>
            <a:r>
              <a:rPr lang="es-ES" sz="2800" b="1" smtClean="0">
                <a:solidFill>
                  <a:schemeClr val="tx2"/>
                </a:solidFill>
                <a:sym typeface="Symbol" pitchFamily="18" charset="2"/>
              </a:rPr>
              <a:t>(cline) </a:t>
            </a:r>
            <a:endParaRPr lang="es-ES" sz="2800" b="1">
              <a:solidFill>
                <a:schemeClr val="tx2"/>
              </a:solidFill>
              <a:sym typeface="Symbol" pitchFamily="18" charset="2"/>
            </a:endParaRPr>
          </a:p>
          <a:p>
            <a:pPr algn="ctr"/>
            <a:r>
              <a:rPr lang="es-ES" sz="2800" b="1" smtClean="0">
                <a:solidFill>
                  <a:schemeClr val="tx2"/>
                </a:solidFill>
                <a:sym typeface="Symbol" pitchFamily="18" charset="2"/>
              </a:rPr>
              <a:t>suggests </a:t>
            </a:r>
          </a:p>
          <a:p>
            <a:pPr algn="ctr"/>
            <a:r>
              <a:rPr lang="es-ES" sz="2800" b="1" smtClean="0">
                <a:solidFill>
                  <a:schemeClr val="tx2"/>
                </a:solidFill>
                <a:sym typeface="Symbol" pitchFamily="18" charset="2"/>
              </a:rPr>
              <a:t>interbreeding</a:t>
            </a:r>
            <a:endParaRPr lang="es-ES_tradnl" sz="2800" b="1" i="1" dirty="0">
              <a:solidFill>
                <a:schemeClr val="tx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67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83"/>
    </mc:Choice>
    <mc:Fallback xmlns="">
      <p:transition spd="slow" advTm="961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04" y="781007"/>
            <a:ext cx="75723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0" y="-1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Two routes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3357242" y="4452888"/>
            <a:ext cx="1901228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es-ES" sz="2800" smtClean="0">
                <a:solidFill>
                  <a:schemeClr val="tx2"/>
                </a:solidFill>
                <a:sym typeface="Symbol" pitchFamily="18" charset="2"/>
              </a:rPr>
              <a:t>sea route</a:t>
            </a:r>
            <a:endParaRPr lang="es-ES_tradnl" sz="2000" i="1" dirty="0">
              <a:solidFill>
                <a:schemeClr val="tx2"/>
              </a:solidFill>
              <a:sym typeface="Symbol" pitchFamily="18" charset="2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4503634" y="4178893"/>
            <a:ext cx="1281869" cy="91918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 bwMode="auto">
          <a:xfrm>
            <a:off x="4971402" y="2508323"/>
            <a:ext cx="1387312" cy="9541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s-ES" sz="2800" smtClean="0">
                <a:solidFill>
                  <a:schemeClr val="tx2"/>
                </a:solidFill>
                <a:sym typeface="Symbol" pitchFamily="18" charset="2"/>
              </a:rPr>
              <a:t>inland    </a:t>
            </a:r>
          </a:p>
          <a:p>
            <a:pPr algn="r"/>
            <a:r>
              <a:rPr lang="es-ES" sz="2800" smtClean="0">
                <a:solidFill>
                  <a:schemeClr val="tx2"/>
                </a:solidFill>
                <a:sym typeface="Symbol" pitchFamily="18" charset="2"/>
              </a:rPr>
              <a:t>  route</a:t>
            </a:r>
            <a:endParaRPr lang="es-ES_tradnl" sz="2000" i="1" dirty="0">
              <a:solidFill>
                <a:schemeClr val="tx2"/>
              </a:solidFill>
              <a:sym typeface="Symbol" pitchFamily="18" charset="2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4037849" y="2291493"/>
            <a:ext cx="3311534" cy="251840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752931" y="4323031"/>
            <a:ext cx="979014" cy="10728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1527475" y="5223853"/>
            <a:ext cx="1087538" cy="1720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 flipV="1">
            <a:off x="6033331" y="4809900"/>
            <a:ext cx="1316052" cy="28818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3803696" y="4178893"/>
            <a:ext cx="699938" cy="1441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8 Conector recto de flecha"/>
          <p:cNvCxnSpPr/>
          <p:nvPr/>
        </p:nvCxnSpPr>
        <p:spPr>
          <a:xfrm flipH="1">
            <a:off x="5785504" y="4765665"/>
            <a:ext cx="247827" cy="33241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1051407" y="5428814"/>
            <a:ext cx="69044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Now (year 2024) we have ancient genetic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data for both routes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9558" y="6531004"/>
            <a:ext cx="802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sym typeface="Symbol" pitchFamily="18" charset="2"/>
              </a:rPr>
              <a:t>Interpolation of archaeological dates from Fort, </a:t>
            </a:r>
            <a:r>
              <a:rPr lang="en-US" sz="1600" i="1" dirty="0" smtClean="0">
                <a:solidFill>
                  <a:schemeClr val="tx2"/>
                </a:solidFill>
                <a:sym typeface="Symbol" pitchFamily="18" charset="2"/>
              </a:rPr>
              <a:t>J. R. Soc. Interface </a:t>
            </a:r>
            <a:r>
              <a:rPr lang="en-US" sz="1600" dirty="0" smtClean="0">
                <a:solidFill>
                  <a:schemeClr val="tx2"/>
                </a:solidFill>
                <a:sym typeface="Symbol" pitchFamily="18" charset="2"/>
              </a:rPr>
              <a:t>(2015)</a:t>
            </a:r>
            <a:endParaRPr lang="en-US" sz="1600" dirty="0">
              <a:solidFill>
                <a:schemeClr val="tx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10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6"/>
    </mc:Choice>
    <mc:Fallback xmlns="">
      <p:transition spd="slow" advTm="1538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22308" y="190486"/>
                <a:ext cx="8464492" cy="7010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4400" dirty="0" smtClean="0">
                    <a:solidFill>
                      <a:srgbClr val="FF0000"/>
                    </a:solidFill>
                  </a:rPr>
                  <a:t>3 populations</a:t>
                </a:r>
              </a:p>
              <a:p>
                <a:pPr eaLnBrk="1" hangingPunct="1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s-E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farmers </a:t>
                </a:r>
                <a:r>
                  <a:rPr lang="en-US" sz="2800" dirty="0"/>
                  <a:t>who </a:t>
                </a:r>
                <a:r>
                  <a:rPr lang="en-US" sz="2800" i="1" u="sng" dirty="0">
                    <a:solidFill>
                      <a:srgbClr val="0000FF"/>
                    </a:solidFill>
                  </a:rPr>
                  <a:t>have</a:t>
                </a:r>
                <a:r>
                  <a:rPr lang="en-US" sz="2800" dirty="0"/>
                  <a:t> haplogroup </a:t>
                </a:r>
                <a:r>
                  <a:rPr lang="en-US" sz="2800" dirty="0" smtClean="0"/>
                  <a:t>K</a:t>
                </a:r>
              </a:p>
              <a:p>
                <a:pPr eaLnBrk="1" hangingPunct="1"/>
                <a:endParaRPr lang="en-US" sz="28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farmers </a:t>
                </a:r>
                <a:r>
                  <a:rPr lang="en-US" sz="2800" dirty="0"/>
                  <a:t>who </a:t>
                </a:r>
                <a:r>
                  <a:rPr lang="en-US" sz="2800" u="sng" dirty="0">
                    <a:solidFill>
                      <a:srgbClr val="0000FF"/>
                    </a:solidFill>
                  </a:rPr>
                  <a:t>do </a:t>
                </a:r>
                <a:r>
                  <a:rPr lang="en-US" sz="2800" i="1" u="sng" dirty="0">
                    <a:solidFill>
                      <a:srgbClr val="0000FF"/>
                    </a:solidFill>
                  </a:rPr>
                  <a:t>not have</a:t>
                </a:r>
                <a:r>
                  <a:rPr lang="en-US" sz="280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haplogroup </a:t>
                </a:r>
                <a:r>
                  <a:rPr lang="en-US" sz="2800" dirty="0" smtClean="0"/>
                  <a:t>K</a:t>
                </a: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r>
                  <a:rPr lang="en-US" sz="4000" dirty="0" smtClean="0">
                    <a:solidFill>
                      <a:srgbClr val="0000FF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s-ES" sz="4000" b="0" i="1" smtClean="0">
                        <a:solidFill>
                          <a:srgbClr val="0000FF"/>
                        </a:solidFill>
                        <a:latin typeface="Cambria Math"/>
                      </a:rPr>
                      <m:t>%</m:t>
                    </m:r>
                    <m:r>
                      <a:rPr lang="es-ES" sz="4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s-ES" sz="40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4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4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4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4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s-E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4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 smtClean="0"/>
              </a:p>
              <a:p>
                <a:pPr eaLnBrk="1" hangingPunct="1"/>
                <a:endParaRPr lang="en-US" sz="4000" dirty="0" smtClean="0"/>
              </a:p>
              <a:p>
                <a:pPr eaLnBrk="1" hangingPunct="1"/>
                <a:endParaRPr lang="en-US" sz="4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𝐻𝐺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/>
                  <a:t>hunter-gatherers (</a:t>
                </a:r>
                <a:r>
                  <a:rPr lang="en-US" sz="2800" dirty="0">
                    <a:solidFill>
                      <a:srgbClr val="0000FF"/>
                    </a:solidFill>
                  </a:rPr>
                  <a:t>all without haplogroup K</a:t>
                </a:r>
                <a:r>
                  <a:rPr lang="en-US" sz="2800" dirty="0"/>
                  <a:t>)</a:t>
                </a:r>
              </a:p>
              <a:p>
                <a:pPr eaLnBrk="1" hangingPunct="1"/>
                <a:endParaRPr lang="en-US" sz="4000" dirty="0" smtClean="0"/>
              </a:p>
              <a:p>
                <a:pPr eaLnBrk="1" hangingPunct="1"/>
                <a:endParaRPr lang="en-US" sz="28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08" y="190486"/>
                <a:ext cx="8464492" cy="7010445"/>
              </a:xfrm>
              <a:prstGeom prst="rect">
                <a:avLst/>
              </a:prstGeom>
              <a:blipFill>
                <a:blip r:embed="rId2"/>
                <a:stretch>
                  <a:fillRect t="-182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61"/>
    </mc:Choice>
    <mc:Fallback xmlns="">
      <p:transition spd="slow" advTm="21346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-431991" y="503729"/>
          <a:ext cx="7978013" cy="560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Graph" r:id="rId3" imgW="10331280" imgH="7254360" progId="Origin95.Graph">
                  <p:embed/>
                </p:oleObj>
              </mc:Choice>
              <mc:Fallback>
                <p:oleObj name="Graph" r:id="rId3" imgW="10331280" imgH="7254360" progId="Origin95.Graph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1991" y="503729"/>
                        <a:ext cx="7978013" cy="560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18 Conector recto de flecha"/>
          <p:cNvCxnSpPr>
            <a:stCxn id="16" idx="1"/>
          </p:cNvCxnSpPr>
          <p:nvPr/>
        </p:nvCxnSpPr>
        <p:spPr>
          <a:xfrm flipH="1" flipV="1">
            <a:off x="6080489" y="2749625"/>
            <a:ext cx="423265" cy="24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4800" b="1" smtClean="0">
                <a:solidFill>
                  <a:schemeClr val="bg1"/>
                </a:solidFill>
                <a:latin typeface="Trebuchet MS" pitchFamily="34" charset="0"/>
              </a:rPr>
              <a:t>Inland genetic cline</a:t>
            </a:r>
            <a:endParaRPr lang="en-US" sz="4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953465" y="5938660"/>
            <a:ext cx="6845964" cy="584775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sym typeface="Symbol" pitchFamily="18" charset="2"/>
              </a:rPr>
              <a:t>Best fits: </a:t>
            </a:r>
            <a:r>
              <a:rPr lang="en-US" sz="3200" b="1" i="1" dirty="0" smtClean="0">
                <a:solidFill>
                  <a:schemeClr val="tx2"/>
                </a:solidFill>
                <a:sym typeface="Symbol"/>
              </a:rPr>
              <a:t> </a:t>
            </a:r>
            <a:r>
              <a:rPr lang="en-US" sz="3200" b="1" dirty="0" smtClean="0">
                <a:solidFill>
                  <a:schemeClr val="tx2"/>
                </a:solidFill>
                <a:sym typeface="Symbol" pitchFamily="18" charset="2"/>
              </a:rPr>
              <a:t>= 0.07-0.08</a:t>
            </a:r>
            <a:endParaRPr lang="en-US" sz="3200" b="1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6503754" y="2732546"/>
            <a:ext cx="2591350" cy="5232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92D050"/>
            </a:solidFill>
          </a:ln>
          <a:extLst/>
        </p:spPr>
        <p:txBody>
          <a:bodyPr wrap="none" rtlCol="0">
            <a:spAutoFit/>
          </a:bodyPr>
          <a:lstStyle/>
          <a:p>
            <a:pPr eaLnBrk="1" hangingPunct="1"/>
            <a:r>
              <a:rPr lang="es-ES" sz="2800" smtClean="0"/>
              <a:t>SIMULATIONS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6011501" y="2362954"/>
            <a:ext cx="484956" cy="617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5592932" y="2994156"/>
            <a:ext cx="940140" cy="629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5845518" y="3025857"/>
            <a:ext cx="662058" cy="7910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6170675" y="3006383"/>
            <a:ext cx="325783" cy="1177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5886354" y="3013670"/>
            <a:ext cx="602806" cy="962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6871200" y="4792735"/>
            <a:ext cx="2193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dirty="0"/>
              <a:t>Fort &amp; Pérez-Losada, </a:t>
            </a:r>
            <a:endParaRPr lang="en-US" sz="1600" dirty="0" smtClean="0"/>
          </a:p>
          <a:p>
            <a:pPr algn="r" eaLnBrk="1" hangingPunct="1"/>
            <a:r>
              <a:rPr lang="en-US" sz="1600" i="1" dirty="0" smtClean="0"/>
              <a:t>Nature </a:t>
            </a:r>
            <a:r>
              <a:rPr lang="en-US" sz="1600" i="1" dirty="0"/>
              <a:t>Comm</a:t>
            </a:r>
            <a:r>
              <a:rPr lang="en-US" sz="1600" dirty="0"/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21228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6"/>
    </mc:Choice>
    <mc:Fallback xmlns="">
      <p:transition spd="slow" advTm="5407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-177554" y="669924"/>
          <a:ext cx="7694028" cy="540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Graph" r:id="rId3" imgW="10331280" imgH="7254360" progId="Origin95.Graph">
                  <p:embed/>
                </p:oleObj>
              </mc:Choice>
              <mc:Fallback>
                <p:oleObj name="Graph" r:id="rId3" imgW="10331280" imgH="7254360" progId="Origin95.Graph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7554" y="669924"/>
                        <a:ext cx="7694028" cy="540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4800" b="1" smtClean="0">
                <a:solidFill>
                  <a:schemeClr val="bg1"/>
                </a:solidFill>
                <a:latin typeface="Trebuchet MS" pitchFamily="34" charset="0"/>
              </a:rPr>
              <a:t>Mediterranean genetic cline</a:t>
            </a:r>
            <a:endParaRPr lang="en-US" sz="4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24164" y="5830322"/>
            <a:ext cx="8114314" cy="52322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Best fits: </a:t>
            </a:r>
            <a:r>
              <a:rPr lang="en-US" sz="2800" b="1" i="1" dirty="0" smtClean="0">
                <a:solidFill>
                  <a:schemeClr val="tx2"/>
                </a:solidFill>
                <a:sym typeface="Symbol"/>
              </a:rPr>
              <a:t> </a:t>
            </a:r>
            <a:r>
              <a:rPr lang="en-US" sz="2800" b="1" dirty="0" smtClean="0">
                <a:solidFill>
                  <a:schemeClr val="tx2"/>
                </a:solidFill>
                <a:sym typeface="Symbol" pitchFamily="18" charset="2"/>
              </a:rPr>
              <a:t>= 0.06-0.07. Essentially the same!</a:t>
            </a:r>
            <a:endParaRPr lang="en-US" sz="2800" b="1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6549034" y="3158059"/>
            <a:ext cx="2591350" cy="52322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92D050"/>
            </a:solidFill>
          </a:ln>
          <a:extLst/>
        </p:spPr>
        <p:txBody>
          <a:bodyPr wrap="none" rtlCol="0">
            <a:spAutoFit/>
          </a:bodyPr>
          <a:lstStyle/>
          <a:p>
            <a:pPr eaLnBrk="1" hangingPunct="1"/>
            <a:r>
              <a:rPr lang="es-ES" sz="2800" smtClean="0"/>
              <a:t>SIMULATIONS</a:t>
            </a:r>
          </a:p>
        </p:txBody>
      </p:sp>
      <p:cxnSp>
        <p:nvCxnSpPr>
          <p:cNvPr id="19" name="18 Conector recto de flecha"/>
          <p:cNvCxnSpPr>
            <a:stCxn id="16" idx="1"/>
          </p:cNvCxnSpPr>
          <p:nvPr/>
        </p:nvCxnSpPr>
        <p:spPr>
          <a:xfrm flipH="1" flipV="1">
            <a:off x="6072038" y="2425553"/>
            <a:ext cx="476996" cy="994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6" idx="1"/>
          </p:cNvCxnSpPr>
          <p:nvPr/>
        </p:nvCxnSpPr>
        <p:spPr>
          <a:xfrm flipH="1" flipV="1">
            <a:off x="5702944" y="3094061"/>
            <a:ext cx="846090" cy="3256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5593076" y="3419403"/>
            <a:ext cx="889233" cy="503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5593076" y="3419669"/>
            <a:ext cx="955959" cy="6583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6" idx="1"/>
          </p:cNvCxnSpPr>
          <p:nvPr/>
        </p:nvCxnSpPr>
        <p:spPr>
          <a:xfrm flipH="1">
            <a:off x="5795347" y="3419669"/>
            <a:ext cx="753687" cy="8387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6" idx="1"/>
          </p:cNvCxnSpPr>
          <p:nvPr/>
        </p:nvCxnSpPr>
        <p:spPr>
          <a:xfrm flipH="1">
            <a:off x="5919892" y="3419669"/>
            <a:ext cx="629142" cy="10076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871200" y="4792735"/>
            <a:ext cx="2193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dirty="0"/>
              <a:t>Fort &amp; Pérez-Losada, </a:t>
            </a:r>
            <a:endParaRPr lang="en-US" sz="1600" dirty="0" smtClean="0"/>
          </a:p>
          <a:p>
            <a:pPr algn="r" eaLnBrk="1" hangingPunct="1"/>
            <a:r>
              <a:rPr lang="en-US" sz="1600" i="1" dirty="0" smtClean="0"/>
              <a:t>Nature </a:t>
            </a:r>
            <a:r>
              <a:rPr lang="en-US" sz="1600" i="1" dirty="0"/>
              <a:t>Comm</a:t>
            </a:r>
            <a:r>
              <a:rPr lang="en-US" sz="1600" dirty="0"/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22005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2"/>
    </mc:Choice>
    <mc:Fallback xmlns="">
      <p:transition spd="slow" advTm="377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 bwMode="auto">
              <a:xfrm>
                <a:off x="197768" y="723899"/>
                <a:ext cx="8946232" cy="6321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rgbClr val="0000FF"/>
                    </a:solidFill>
                  </a:rPr>
                  <a:t>The dispersal behavior depends on geography:</a:t>
                </a:r>
              </a:p>
              <a:p>
                <a:pPr eaLnBrk="1" hangingPunct="1"/>
                <a:r>
                  <a:rPr lang="en-US" sz="2400" dirty="0" smtClean="0">
                    <a:solidFill>
                      <a:srgbClr val="0000FF"/>
                    </a:solidFill>
                  </a:rPr>
                  <a:t>Early farmers moved longer distances per generation along the sea route.</a:t>
                </a:r>
              </a:p>
              <a:p>
                <a:pPr eaLnBrk="1" hangingPunct="1"/>
                <a:endParaRPr lang="es-ES" sz="2400" b="1" u="sng" dirty="0" smtClean="0"/>
              </a:p>
              <a:p>
                <a:pPr algn="ctr" eaLnBrk="1" hangingPunct="1"/>
                <a:r>
                  <a:rPr lang="en-US" sz="2400" b="1" dirty="0" smtClean="0"/>
                  <a:t>In sharp contrast to this:</a:t>
                </a:r>
              </a:p>
              <a:p>
                <a:pPr eaLnBrk="1" hangingPunct="1"/>
                <a:r>
                  <a:rPr lang="en-US" sz="2400" dirty="0" smtClean="0"/>
                  <a:t>The interbreeding fraction of farmers was the same* along both routes. </a:t>
                </a:r>
                <a:r>
                  <a:rPr lang="en-US" sz="2400" b="1" dirty="0" smtClean="0"/>
                  <a:t>It did not depend on geography but only on the transition in the subsistence economy and its way of life.</a:t>
                </a:r>
              </a:p>
              <a:p>
                <a:pPr eaLnBrk="1" hangingPunct="1"/>
                <a:endParaRPr lang="en-US" sz="2400" b="1" dirty="0"/>
              </a:p>
              <a:p>
                <a:pPr algn="ctr" eaLnBrk="1" hangingPunct="1"/>
                <a:r>
                  <a:rPr lang="en-US" sz="2400" dirty="0" smtClean="0"/>
                  <a:t>*</a:t>
                </a:r>
                <a:r>
                  <a:rPr lang="es-ES" sz="2400" b="1" i="1" dirty="0" smtClean="0">
                    <a:solidFill>
                      <a:schemeClr val="tx2"/>
                    </a:solidFill>
                    <a:sym typeface="Symbol"/>
                  </a:rPr>
                  <a:t> </a:t>
                </a:r>
                <a:r>
                  <a:rPr lang="es-ES" sz="2400" b="1" dirty="0">
                    <a:solidFill>
                      <a:schemeClr val="tx2"/>
                    </a:solidFill>
                    <a:sym typeface="Symbol" pitchFamily="18" charset="2"/>
                  </a:rPr>
                  <a:t>= 0.07 </a:t>
                </a:r>
                <a:r>
                  <a:rPr lang="en-US" sz="2400" b="1" dirty="0">
                    <a:solidFill>
                      <a:schemeClr val="tx2"/>
                    </a:solidFill>
                    <a:sym typeface="Symbol" pitchFamily="18" charset="2"/>
                  </a:rPr>
                  <a:t>or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 pitchFamily="18" charset="2"/>
                  </a:rPr>
                  <a:t>3.6%** </a:t>
                </a:r>
                <a:r>
                  <a:rPr lang="en-US" sz="2400" b="1" dirty="0">
                    <a:solidFill>
                      <a:srgbClr val="FF0000"/>
                    </a:solidFill>
                    <a:sym typeface="Symbol" pitchFamily="18" charset="2"/>
                  </a:rPr>
                  <a:t>of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 pitchFamily="18" charset="2"/>
                  </a:rPr>
                  <a:t>farmers</a:t>
                </a:r>
              </a:p>
              <a:p>
                <a:pPr algn="ctr" eaLnBrk="1" hangingPunct="1"/>
                <a:r>
                  <a:rPr lang="en-US" sz="2400" b="1" dirty="0" smtClean="0">
                    <a:solidFill>
                      <a:srgbClr val="FF0000"/>
                    </a:solidFill>
                    <a:sym typeface="Symbol" pitchFamily="18" charset="2"/>
                  </a:rPr>
                  <a:t>(between 1% and 8% taking </a:t>
                </a:r>
              </a:p>
              <a:p>
                <a:pPr algn="ctr" eaLnBrk="1" hangingPunct="1"/>
                <a:r>
                  <a:rPr lang="en-US" sz="2400" b="1" dirty="0" smtClean="0">
                    <a:solidFill>
                      <a:srgbClr val="FF0000"/>
                    </a:solidFill>
                    <a:sym typeface="Symbol" pitchFamily="18" charset="2"/>
                  </a:rPr>
                  <a:t>uncertainties into account)</a:t>
                </a:r>
              </a:p>
              <a:p>
                <a:pPr eaLnBrk="1" hangingPunct="1"/>
                <a:endParaRPr lang="en-US" sz="2400" b="1" dirty="0"/>
              </a:p>
              <a:p>
                <a:pPr eaLnBrk="1" hangingPunct="1"/>
                <a:r>
                  <a:rPr lang="en-US" sz="2000" dirty="0" smtClean="0">
                    <a:solidFill>
                      <a:srgbClr val="FF0000"/>
                    </a:solidFill>
                  </a:rPr>
                  <a:t>**fraction of farmers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a-E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ca-E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𝐻𝐺</m:t>
                            </m:r>
                          </m:sub>
                        </m:sSub>
                        <m:d>
                          <m:d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𝐻𝐺</m:t>
                            </m:r>
                          </m:sub>
                        </m:sSub>
                        <m:d>
                          <m:d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s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a-E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f>
                          <m:f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𝐻𝐺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s-ES" sz="2000" b="1" dirty="0" smtClean="0"/>
              </a:p>
              <a:p>
                <a:endParaRPr lang="en-US" sz="1600" dirty="0" smtClean="0"/>
              </a:p>
              <a:p>
                <a:pPr algn="r"/>
                <a:r>
                  <a:rPr lang="en-US" sz="1600" dirty="0" smtClean="0"/>
                  <a:t>Fort </a:t>
                </a:r>
                <a:r>
                  <a:rPr lang="en-US" sz="1600" dirty="0"/>
                  <a:t>&amp; Pérez-Losada</a:t>
                </a:r>
                <a:r>
                  <a:rPr lang="en-US" sz="1600" i="1" dirty="0"/>
                  <a:t>, Nature Comm. </a:t>
                </a:r>
                <a:r>
                  <a:rPr lang="en-US" sz="1600" dirty="0" smtClean="0"/>
                  <a:t>2024		</a:t>
                </a:r>
                <a:endParaRPr lang="en-US" sz="1600" dirty="0"/>
              </a:p>
              <a:p>
                <a:pPr eaLnBrk="1" hangingPunct="1"/>
                <a:endParaRPr lang="es-ES" sz="20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768" y="723899"/>
                <a:ext cx="8946232" cy="6321987"/>
              </a:xfrm>
              <a:prstGeom prst="rect">
                <a:avLst/>
              </a:prstGeom>
              <a:blipFill>
                <a:blip r:embed="rId2"/>
                <a:stretch>
                  <a:fillRect l="-1022" t="-6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66952" y="6490584"/>
            <a:ext cx="395056" cy="367416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0" y="-1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Conclusions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2"/>
    </mc:Choice>
    <mc:Fallback xmlns="">
      <p:transition spd="slow" advTm="438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378531"/>
              </p:ext>
            </p:extLst>
          </p:nvPr>
        </p:nvGraphicFramePr>
        <p:xfrm>
          <a:off x="0" y="-441852"/>
          <a:ext cx="5911904" cy="417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41852"/>
                        <a:ext cx="5911904" cy="417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48506"/>
              </p:ext>
            </p:extLst>
          </p:nvPr>
        </p:nvGraphicFramePr>
        <p:xfrm>
          <a:off x="77438" y="2573208"/>
          <a:ext cx="6134461" cy="428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" name="Graph" r:id="rId5" imgW="4174560" imgH="2916000" progId="Origin50.Graph">
                  <p:embed/>
                </p:oleObj>
              </mc:Choice>
              <mc:Fallback>
                <p:oleObj name="Graph" r:id="rId5" imgW="4174560" imgH="2916000" progId="Origin50.Graph">
                  <p:embed/>
                  <p:pic>
                    <p:nvPicPr>
                      <p:cNvPr id="10" name="9 Objeto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38" y="2573208"/>
                        <a:ext cx="6134461" cy="42847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 bwMode="auto">
          <a:xfrm>
            <a:off x="5989342" y="253644"/>
            <a:ext cx="309251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2000" dirty="0" err="1" smtClean="0"/>
              <a:t>Oldest</a:t>
            </a:r>
            <a:r>
              <a:rPr lang="es-ES" sz="2000" dirty="0" smtClean="0"/>
              <a:t> date per </a:t>
            </a:r>
            <a:r>
              <a:rPr lang="es-ES" sz="2000" dirty="0" err="1" smtClean="0"/>
              <a:t>region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a </a:t>
            </a:r>
            <a:r>
              <a:rPr lang="es-ES" sz="2000" dirty="0" err="1" smtClean="0"/>
              <a:t>domesticated</a:t>
            </a:r>
            <a:r>
              <a:rPr lang="es-ES" sz="2000" dirty="0" smtClean="0"/>
              <a:t>, short-</a:t>
            </a:r>
            <a:r>
              <a:rPr lang="es-ES" sz="2000" dirty="0" err="1" smtClean="0"/>
              <a:t>lived</a:t>
            </a:r>
            <a:r>
              <a:rPr lang="es-ES" sz="2000" dirty="0" smtClean="0"/>
              <a:t> </a:t>
            </a:r>
            <a:r>
              <a:rPr lang="es-ES" sz="2000" dirty="0" err="1" smtClean="0"/>
              <a:t>species</a:t>
            </a:r>
            <a:r>
              <a:rPr lang="es-ES" sz="2000" dirty="0" smtClean="0"/>
              <a:t>.</a:t>
            </a:r>
          </a:p>
          <a:p>
            <a:pPr eaLnBrk="1" hangingPunct="1"/>
            <a:endParaRPr lang="es-ES" sz="2000" dirty="0"/>
          </a:p>
          <a:p>
            <a:r>
              <a:rPr lang="en-US" sz="2000" dirty="0"/>
              <a:t>9.1 km/yr,  </a:t>
            </a:r>
            <a:r>
              <a:rPr lang="en-US" sz="2000" i="1" dirty="0"/>
              <a:t>r </a:t>
            </a:r>
            <a:r>
              <a:rPr lang="en-US" sz="2000" dirty="0"/>
              <a:t>= 0.84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7.5-10.6 </a:t>
            </a:r>
            <a:r>
              <a:rPr lang="en-US" sz="2000" b="1" u="sng" dirty="0">
                <a:solidFill>
                  <a:srgbClr val="FF0000"/>
                </a:solidFill>
              </a:rPr>
              <a:t>km/yr </a:t>
            </a:r>
            <a:r>
              <a:rPr lang="en-US" sz="2000" b="1" dirty="0">
                <a:solidFill>
                  <a:srgbClr val="FF0000"/>
                </a:solidFill>
              </a:rPr>
              <a:t>(80% CL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will use this range in other slides. </a:t>
            </a:r>
            <a:endParaRPr lang="en-US" b="1" dirty="0"/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It has been obtained by bootstrap resampling 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using the calibrated probability distribution</a:t>
            </a:r>
            <a:r>
              <a:rPr lang="es-ES" sz="2000" dirty="0" smtClean="0">
                <a:solidFill>
                  <a:srgbClr val="FF0000"/>
                </a:solidFill>
              </a:rPr>
              <a:t> of </a:t>
            </a:r>
            <a:r>
              <a:rPr lang="es-ES" sz="2000" dirty="0" err="1" smtClean="0">
                <a:solidFill>
                  <a:srgbClr val="FF0000"/>
                </a:solidFill>
              </a:rPr>
              <a:t>each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site</a:t>
            </a:r>
            <a:r>
              <a:rPr lang="es-ES" sz="20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s-ES" sz="2000" dirty="0" smtClean="0">
              <a:solidFill>
                <a:srgbClr val="FF0000"/>
              </a:solidFill>
            </a:endParaRPr>
          </a:p>
          <a:p>
            <a:pPr eaLnBrk="1" hangingPunct="1"/>
            <a:endParaRPr lang="es-E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s-ES" sz="1600" dirty="0" smtClean="0"/>
              <a:t>Fort, </a:t>
            </a:r>
            <a:r>
              <a:rPr lang="es-ES" sz="1600" dirty="0" err="1" smtClean="0"/>
              <a:t>Arch</a:t>
            </a:r>
            <a:r>
              <a:rPr lang="es-ES" sz="1600" dirty="0" smtClean="0"/>
              <a:t>. </a:t>
            </a:r>
            <a:r>
              <a:rPr lang="es-ES" sz="1600" dirty="0" err="1" smtClean="0"/>
              <a:t>Anthrop</a:t>
            </a:r>
            <a:r>
              <a:rPr lang="es-ES" sz="1600" dirty="0" smtClean="0"/>
              <a:t>. </a:t>
            </a:r>
            <a:r>
              <a:rPr lang="es-ES" sz="1600" dirty="0" err="1" smtClean="0"/>
              <a:t>Sci</a:t>
            </a:r>
            <a:r>
              <a:rPr lang="es-ES" sz="1600" dirty="0" smtClean="0"/>
              <a:t>. 2022</a:t>
            </a:r>
          </a:p>
          <a:p>
            <a:pPr eaLnBrk="1" hangingPunct="1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1151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1634426" y="1717691"/>
            <a:ext cx="6919458" cy="2785635"/>
            <a:chOff x="1625545" y="2237424"/>
            <a:chExt cx="6919458" cy="2785635"/>
          </a:xfrm>
        </p:grpSpPr>
        <p:pic>
          <p:nvPicPr>
            <p:cNvPr id="15362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65956" y="4427143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51424" y="4427139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64087" y="4419946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3936" y="4419945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5545" y="2306224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05501" y="2237424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98446" y="4439912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13411" y="4387795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26241" y="4387795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51754" y="4393133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50106" y="4393133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75619" y="4387795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Person Red Icon, Transparent Person Red.PNG Images &amp; Vector - FreeIcons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8500" y="4398708"/>
              <a:ext cx="226503" cy="5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21 CuadroTexto"/>
          <p:cNvSpPr txBox="1"/>
          <p:nvPr/>
        </p:nvSpPr>
        <p:spPr bwMode="auto">
          <a:xfrm>
            <a:off x="3831627" y="4013601"/>
            <a:ext cx="20479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600" b="1" dirty="0" smtClean="0">
                <a:solidFill>
                  <a:srgbClr val="C00000"/>
                </a:solidFill>
              </a:rPr>
              <a:t>farmers</a:t>
            </a:r>
            <a:r>
              <a:rPr lang="es-ES" sz="2600" b="1" dirty="0" smtClean="0">
                <a:solidFill>
                  <a:srgbClr val="C00000"/>
                </a:solidFill>
              </a:rPr>
              <a:t> t=0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3535989" y="4270569"/>
            <a:ext cx="371191" cy="76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739789" y="4267516"/>
            <a:ext cx="4367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 bwMode="auto">
          <a:xfrm>
            <a:off x="304647" y="32940"/>
            <a:ext cx="879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          First model		       Second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Rectángulo"/>
              <p:cNvSpPr/>
              <p:nvPr/>
            </p:nvSpPr>
            <p:spPr>
              <a:xfrm>
                <a:off x="302141" y="4462122"/>
                <a:ext cx="8182881" cy="2831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>
                    <a:ea typeface="Cambria Math"/>
                  </a:rPr>
                  <a:t>We want to find </a:t>
                </a:r>
                <a:r>
                  <a:rPr lang="en-US" sz="2400" b="1" dirty="0" smtClean="0">
                    <a:ea typeface="Cambria Math"/>
                    <a:sym typeface="Symbol" panose="05050102010706020507" pitchFamily="18" charset="2"/>
                  </a:rPr>
                  <a:t> = dispersal distance along the coast</a:t>
                </a:r>
                <a:r>
                  <a:rPr lang="en-US" sz="2400" b="1" dirty="0" smtClean="0">
                    <a:ea typeface="Cambria Math"/>
                  </a:rPr>
                  <a:t>.</a:t>
                </a:r>
              </a:p>
              <a:p>
                <a:pPr algn="ctr"/>
                <a:r>
                  <a:rPr lang="en-US" sz="2200" dirty="0" smtClean="0"/>
                  <a:t>Parameter values from ethnography:</a:t>
                </a:r>
              </a:p>
              <a:p>
                <a:pPr algn="ctr"/>
                <a:r>
                  <a:rPr lang="en-US" sz="2200" dirty="0" smtClean="0"/>
                  <a:t>38</a:t>
                </a:r>
                <a:r>
                  <a:rPr lang="en-US" sz="2200" dirty="0"/>
                  <a:t>% do not </a:t>
                </a:r>
                <a:r>
                  <a:rPr lang="en-US" sz="2200" dirty="0" smtClean="0"/>
                  <a:t>migrate</a:t>
                </a:r>
                <a:endParaRPr lang="en-US" sz="2200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s-ES" sz="2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es-ES" sz="2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km</m:t>
                    </m:r>
                    <m:r>
                      <a:rPr lang="es-ES" sz="2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(</m:t>
                    </m:r>
                  </m:oMath>
                </a14:m>
                <a:r>
                  <a:rPr lang="es-ES" sz="2200" b="0" i="0" dirty="0" err="1" smtClean="0">
                    <a:solidFill>
                      <a:schemeClr val="tx1"/>
                    </a:solidFill>
                    <a:latin typeface="+mj-lt"/>
                    <a:ea typeface="Cambria Math"/>
                  </a:rPr>
                  <a:t>inland</a:t>
                </a:r>
                <a:r>
                  <a:rPr lang="es-ES" sz="2200" b="0" i="0" dirty="0" smtClean="0">
                    <a:solidFill>
                      <a:schemeClr val="tx1"/>
                    </a:solidFill>
                    <a:latin typeface="+mj-lt"/>
                    <a:ea typeface="Cambria Math"/>
                  </a:rPr>
                  <a:t>)</a:t>
                </a:r>
              </a:p>
              <a:p>
                <a:pPr algn="ctr"/>
                <a:r>
                  <a:rPr lang="en-US" sz="2200" dirty="0"/>
                  <a:t>F</a:t>
                </a:r>
                <a:r>
                  <a:rPr lang="en-US" sz="2200" dirty="0" smtClean="0"/>
                  <a:t>ecundities Ro=</a:t>
                </a:r>
                <a:r>
                  <a:rPr lang="en-US" sz="2200" i="1" dirty="0" smtClean="0"/>
                  <a:t>e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i="1" baseline="30000" dirty="0" err="1"/>
                  <a:t>T</a:t>
                </a:r>
                <a:r>
                  <a:rPr lang="en-US" sz="2200" dirty="0"/>
                  <a:t> = 2.45 for farmers </a:t>
                </a:r>
                <a:endParaRPr lang="en-US" sz="2200" dirty="0" smtClean="0"/>
              </a:p>
              <a:p>
                <a:pPr algn="ctr"/>
                <a:r>
                  <a:rPr lang="en-US" sz="2200" dirty="0"/>
                  <a:t> </a:t>
                </a:r>
                <a:r>
                  <a:rPr lang="en-US" sz="2200" dirty="0" smtClean="0"/>
                  <a:t>  and </a:t>
                </a:r>
                <a:r>
                  <a:rPr lang="en-US" sz="2200" dirty="0" err="1"/>
                  <a:t>R'o</a:t>
                </a:r>
                <a:r>
                  <a:rPr lang="en-US" sz="2200" dirty="0"/>
                  <a:t>=</a:t>
                </a:r>
                <a:r>
                  <a:rPr lang="en-US" sz="2200" i="1" dirty="0"/>
                  <a:t>e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a'</a:t>
                </a:r>
                <a:r>
                  <a:rPr lang="en-US" sz="2200" i="1" baseline="30000" dirty="0" err="1"/>
                  <a:t>T</a:t>
                </a:r>
                <a:r>
                  <a:rPr lang="en-US" sz="2200" dirty="0"/>
                  <a:t> = 1.81 for </a:t>
                </a:r>
                <a:r>
                  <a:rPr lang="en-US" sz="2200" dirty="0" smtClean="0"/>
                  <a:t>HGs</a:t>
                </a:r>
              </a:p>
              <a:p>
                <a:pPr algn="ctr"/>
                <a:r>
                  <a:rPr lang="en-US" sz="2200" dirty="0"/>
                  <a:t>(logistic reproduction)</a:t>
                </a:r>
              </a:p>
              <a:p>
                <a:pPr algn="ctr"/>
                <a:endParaRPr lang="en-US" sz="22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2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41" y="4462122"/>
                <a:ext cx="8182881" cy="2831544"/>
              </a:xfrm>
              <a:prstGeom prst="rect">
                <a:avLst/>
              </a:prstGeom>
              <a:blipFill>
                <a:blip r:embed="rId3"/>
                <a:stretch>
                  <a:fillRect l="-820" t="-1724" r="-6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o 14"/>
          <p:cNvGrpSpPr/>
          <p:nvPr/>
        </p:nvGrpSpPr>
        <p:grpSpPr>
          <a:xfrm>
            <a:off x="155241" y="540752"/>
            <a:ext cx="8749063" cy="3981729"/>
            <a:chOff x="155241" y="540752"/>
            <a:chExt cx="8749063" cy="398172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241" y="540752"/>
              <a:ext cx="8749063" cy="3981729"/>
            </a:xfrm>
            <a:prstGeom prst="rect">
              <a:avLst/>
            </a:prstGeom>
          </p:spPr>
        </p:pic>
        <p:sp>
          <p:nvSpPr>
            <p:cNvPr id="25" name="29 Rectángulo"/>
            <p:cNvSpPr/>
            <p:nvPr/>
          </p:nvSpPr>
          <p:spPr>
            <a:xfrm>
              <a:off x="213323" y="629415"/>
              <a:ext cx="827822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100" b="1" dirty="0" smtClean="0">
                  <a:solidFill>
                    <a:srgbClr val="0000FF"/>
                  </a:solidFill>
                  <a:ea typeface="Cambria Math"/>
                </a:rPr>
                <a:t>Forward and backward dispersal	       Forward dispersal only</a:t>
              </a:r>
              <a:endParaRPr lang="en-US" sz="2100" dirty="0">
                <a:solidFill>
                  <a:srgbClr val="0000FF"/>
                </a:solidFill>
                <a:latin typeface="+mj-lt"/>
              </a:endParaRPr>
            </a:p>
          </p:txBody>
        </p:sp>
        <p:cxnSp>
          <p:nvCxnSpPr>
            <p:cNvPr id="8" name="Conector recto 7"/>
            <p:cNvCxnSpPr/>
            <p:nvPr/>
          </p:nvCxnSpPr>
          <p:spPr>
            <a:xfrm flipH="1">
              <a:off x="4520894" y="540752"/>
              <a:ext cx="1" cy="586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21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72599" y="0"/>
                <a:ext cx="8893847" cy="7233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4000" b="1" dirty="0" smtClean="0">
                    <a:solidFill>
                      <a:srgbClr val="FF0000"/>
                    </a:solidFill>
                  </a:rPr>
                  <a:t>Interbreeding</a:t>
                </a:r>
              </a:p>
              <a:p>
                <a:pPr algn="ctr" eaLnBrk="1" hangingPunct="1"/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s-ES" sz="28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farmers</a:t>
                </a:r>
                <a:endParaRPr lang="es-ES" sz="2800" i="1" dirty="0" smtClean="0">
                  <a:latin typeface="Cambria Math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𝐻𝐺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hunter-gatherers</a:t>
                </a:r>
              </a:p>
              <a:p>
                <a:pPr algn="ctr" eaLnBrk="1" hangingPunct="1"/>
                <a:endParaRPr lang="es-ES" sz="2400" dirty="0" smtClean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+1, </m:t>
                      </m:r>
                      <m:r>
                        <a:rPr lang="es-ES" sz="2400" i="1">
                          <a:latin typeface="Cambria Math"/>
                        </a:rPr>
                        <m:t>𝑥</m:t>
                      </m:r>
                      <m:r>
                        <a:rPr lang="es-ES" sz="2400" i="1">
                          <a:latin typeface="Cambria Math"/>
                        </a:rPr>
                        <m:t>,</m:t>
                      </m:r>
                      <m:r>
                        <a:rPr lang="es-ES" sz="2400" i="1">
                          <a:latin typeface="Cambria Math"/>
                        </a:rPr>
                        <m:t>𝑦</m:t>
                      </m:r>
                      <m:r>
                        <a:rPr lang="es-ES" sz="24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, </m:t>
                      </m:r>
                      <m:r>
                        <a:rPr lang="es-ES" sz="2400" i="1">
                          <a:latin typeface="Cambria Math"/>
                        </a:rPr>
                        <m:t>𝑥</m:t>
                      </m:r>
                      <m:r>
                        <a:rPr lang="es-ES" sz="2400" i="1">
                          <a:latin typeface="Cambria Math"/>
                        </a:rPr>
                        <m:t>,</m:t>
                      </m:r>
                      <m:r>
                        <a:rPr lang="es-ES" sz="2400" i="1">
                          <a:latin typeface="Cambria Math"/>
                        </a:rPr>
                        <m:t>𝑦</m:t>
                      </m:r>
                      <m:r>
                        <a:rPr lang="es-ES" sz="24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 dirty="0">
                          <a:sym typeface="Symbol" panose="05050102010706020507" pitchFamily="18" charset="2"/>
                        </a:rPr>
                        <m:t>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𝐻𝐺</m:t>
                          </m:r>
                        </m:sub>
                      </m:sSub>
                      <m:d>
                        <m:dPr>
                          <m:ctrlPr>
                            <a:rPr lang="es-E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/>
                            </a:rPr>
                            <m:t>𝑡</m:t>
                          </m:r>
                          <m:r>
                            <a:rPr lang="es-ES" sz="2400" i="1">
                              <a:latin typeface="Cambria Math"/>
                            </a:rPr>
                            <m:t>+1, </m:t>
                          </m:r>
                          <m:r>
                            <a:rPr lang="es-ES" sz="2400" i="1">
                              <a:latin typeface="Cambria Math"/>
                            </a:rPr>
                            <m:t>𝑥</m:t>
                          </m:r>
                          <m:r>
                            <a:rPr lang="es-ES" sz="2400" i="1">
                              <a:latin typeface="Cambria Math"/>
                            </a:rPr>
                            <m:t>,</m:t>
                          </m:r>
                          <m:r>
                            <a:rPr lang="es-ES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E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𝐻𝐺</m:t>
                          </m:r>
                        </m:sub>
                      </m:sSub>
                      <m:d>
                        <m:dPr>
                          <m:ctrlPr>
                            <a:rPr lang="es-E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/>
                            </a:rPr>
                            <m:t>𝑡</m:t>
                          </m:r>
                          <m:r>
                            <a:rPr lang="es-ES" sz="2400" i="1">
                              <a:latin typeface="Cambria Math"/>
                            </a:rPr>
                            <m:t>, </m:t>
                          </m:r>
                          <m:r>
                            <a:rPr lang="es-ES" sz="2400" i="1">
                              <a:latin typeface="Cambria Math"/>
                            </a:rPr>
                            <m:t>𝑥</m:t>
                          </m:r>
                          <m:r>
                            <a:rPr lang="es-ES" sz="2400" i="1">
                              <a:latin typeface="Cambria Math"/>
                            </a:rPr>
                            <m:t>,</m:t>
                          </m:r>
                          <m:r>
                            <a:rPr lang="es-ES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ES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1" dirty="0">
                          <a:sym typeface="Symbol" panose="05050102010706020507" pitchFamily="18" charset="2"/>
                        </a:rPr>
                        <m:t>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800" i="1" dirty="0" smtClean="0">
                  <a:latin typeface="Cambria Math"/>
                </a:endParaRPr>
              </a:p>
              <a:p>
                <a:endParaRPr lang="es-ES" sz="2800" i="1" dirty="0">
                  <a:latin typeface="Cambria Math"/>
                </a:endParaRPr>
              </a:p>
              <a:p>
                <a:pPr algn="ctr" eaLnBrk="1" hangingPunct="1"/>
                <a:endParaRPr lang="en-US" sz="2400" i="1" dirty="0" smtClean="0">
                  <a:sym typeface="Symbol" panose="05050102010706020507" pitchFamily="18" charset="2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srgbClr val="FF0000"/>
                        </a:solidFill>
                        <a:sym typeface="Symbol" panose="05050102010706020507" pitchFamily="18" charset="2"/>
                      </a:rPr>
                      <m:t></m:t>
                    </m:r>
                  </m:oMath>
                </a14:m>
                <a:r>
                  <a:rPr lang="en-US" sz="2400" dirty="0" smtClean="0"/>
                  <a:t> = intensity of interbreeding 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0" dirty="0" smtClean="0">
                          <a:solidFill>
                            <a:srgbClr val="FF0000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s-ES" sz="24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s-ES" sz="24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1 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dirty="0"/>
                  <a:t> </a:t>
                </a:r>
                <a:r>
                  <a:rPr lang="en-US" dirty="0" smtClean="0"/>
                  <a:t>     [1] Cavalli-Sforza </a:t>
                </a:r>
                <a:r>
                  <a:rPr lang="en-US" dirty="0"/>
                  <a:t>&amp; </a:t>
                </a:r>
                <a:r>
                  <a:rPr lang="en-US" dirty="0" smtClean="0"/>
                  <a:t>Feldman, </a:t>
                </a:r>
                <a:r>
                  <a:rPr lang="en-US" i="1" dirty="0" smtClean="0"/>
                  <a:t>Cultural transmission &amp; evo</a:t>
                </a:r>
                <a:r>
                  <a:rPr lang="en-US" dirty="0" smtClean="0"/>
                  <a:t>lution, Princeton 1981</a:t>
                </a:r>
              </a:p>
              <a:p>
                <a:pPr eaLnBrk="1" hangingPunct="1"/>
                <a:r>
                  <a:rPr lang="en-US" dirty="0" smtClean="0"/>
                  <a:t>      [2] Fort, </a:t>
                </a:r>
                <a:r>
                  <a:rPr lang="en-US" i="1" dirty="0" smtClean="0"/>
                  <a:t>Phys. Rev. E </a:t>
                </a:r>
                <a:r>
                  <a:rPr lang="en-US" dirty="0" smtClean="0"/>
                  <a:t>2011</a:t>
                </a:r>
                <a:endParaRPr lang="en-US" dirty="0"/>
              </a:p>
              <a:p>
                <a:pPr eaLnBrk="1" hangingPunct="1"/>
                <a:r>
                  <a:rPr lang="en-US" dirty="0" smtClean="0"/>
                  <a:t>      [3] </a:t>
                </a:r>
                <a:r>
                  <a:rPr lang="en-US" dirty="0"/>
                  <a:t>Fort, </a:t>
                </a:r>
                <a:r>
                  <a:rPr lang="en-US" i="1" dirty="0" smtClean="0"/>
                  <a:t>PNAS </a:t>
                </a:r>
                <a:r>
                  <a:rPr lang="en-US" dirty="0" smtClean="0"/>
                  <a:t>2012</a:t>
                </a:r>
              </a:p>
              <a:p>
                <a:pPr eaLnBrk="1" hangingPunct="1"/>
                <a:endParaRPr lang="en-US" sz="2400" dirty="0" smtClean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" y="0"/>
                <a:ext cx="8893847" cy="7233134"/>
              </a:xfrm>
              <a:prstGeom prst="rect">
                <a:avLst/>
              </a:prstGeom>
              <a:blipFill>
                <a:blip r:embed="rId2"/>
                <a:stretch>
                  <a:fillRect t="-15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0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88049"/>
              </p:ext>
            </p:extLst>
          </p:nvPr>
        </p:nvGraphicFramePr>
        <p:xfrm>
          <a:off x="2326742" y="217708"/>
          <a:ext cx="4925084" cy="704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Graph" r:id="rId3" imgW="2900160" imgH="4150080" progId="Origin50.Graph">
                  <p:embed/>
                </p:oleObj>
              </mc:Choice>
              <mc:Fallback>
                <p:oleObj name="Graph" r:id="rId3" imgW="2900160" imgH="4150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6742" y="217708"/>
                        <a:ext cx="4925084" cy="7046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4000" b="1" dirty="0" smtClean="0">
                <a:solidFill>
                  <a:schemeClr val="bg1"/>
                </a:solidFill>
                <a:latin typeface="Trebuchet MS" pitchFamily="34" charset="0"/>
              </a:rPr>
              <a:t>    FIRST MODEL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6176587" y="1644592"/>
            <a:ext cx="1183882" cy="6821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5884753" y="2399168"/>
            <a:ext cx="1475716" cy="4436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 bwMode="auto">
          <a:xfrm>
            <a:off x="7219154" y="1916692"/>
            <a:ext cx="206064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2200" dirty="0" err="1" smtClean="0">
                <a:solidFill>
                  <a:srgbClr val="C00000"/>
                </a:solidFill>
              </a:rPr>
              <a:t>archaeological</a:t>
            </a:r>
            <a:r>
              <a:rPr lang="es-ES" sz="2200" dirty="0" smtClean="0">
                <a:solidFill>
                  <a:srgbClr val="C00000"/>
                </a:solidFill>
              </a:rPr>
              <a:t> data: </a:t>
            </a:r>
            <a:r>
              <a:rPr lang="en-US" sz="2400" b="1" u="sng" dirty="0">
                <a:solidFill>
                  <a:srgbClr val="C00000"/>
                </a:solidFill>
              </a:rPr>
              <a:t>7.5-10.6 km/yr </a:t>
            </a:r>
            <a:endParaRPr lang="es-ES" sz="22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s-ES" sz="2200" dirty="0" smtClean="0">
                <a:solidFill>
                  <a:srgbClr val="C00000"/>
                </a:solidFill>
              </a:rPr>
              <a:t>(</a:t>
            </a:r>
            <a:r>
              <a:rPr lang="es-ES" sz="2200" dirty="0" err="1" smtClean="0">
                <a:solidFill>
                  <a:srgbClr val="C00000"/>
                </a:solidFill>
              </a:rPr>
              <a:t>slide</a:t>
            </a:r>
            <a:r>
              <a:rPr lang="es-ES" sz="2200" dirty="0" smtClean="0">
                <a:solidFill>
                  <a:srgbClr val="C00000"/>
                </a:solidFill>
              </a:rPr>
              <a:t> #2)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1278384" y="2326740"/>
            <a:ext cx="2985798" cy="9136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 bwMode="auto">
              <a:xfrm>
                <a:off x="135795" y="1773678"/>
                <a:ext cx="206064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s-ES" sz="2200" dirty="0" smtClean="0">
                    <a:solidFill>
                      <a:schemeClr val="tx1"/>
                    </a:solidFill>
                  </a:rPr>
                  <a:t>maximum </a:t>
                </a:r>
              </a:p>
              <a:p>
                <a:pPr eaLnBrk="1" hangingPunct="1"/>
                <a:r>
                  <a:rPr lang="es-ES" sz="2200" dirty="0" err="1" smtClean="0">
                    <a:solidFill>
                      <a:schemeClr val="tx1"/>
                    </a:solidFill>
                  </a:rPr>
                  <a:t>possible</a:t>
                </a:r>
                <a:endParaRPr lang="es-ES" sz="22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s-ES" sz="2200" dirty="0" smtClean="0">
                    <a:solidFill>
                      <a:schemeClr val="tx1"/>
                    </a:solidFill>
                  </a:rPr>
                  <a:t>spread </a:t>
                </a:r>
                <a:r>
                  <a:rPr lang="es-ES" sz="2200" dirty="0" err="1" smtClean="0">
                    <a:solidFill>
                      <a:schemeClr val="tx1"/>
                    </a:solidFill>
                  </a:rPr>
                  <a:t>rate</a:t>
                </a:r>
                <a:r>
                  <a:rPr lang="es-ES" sz="2200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s-E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s-E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22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95" y="1773678"/>
                <a:ext cx="2060648" cy="1815882"/>
              </a:xfrm>
              <a:prstGeom prst="rect">
                <a:avLst/>
              </a:prstGeom>
              <a:blipFill>
                <a:blip r:embed="rId5"/>
                <a:stretch>
                  <a:fillRect l="-3846" t="-2013" b="-43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 bwMode="auto">
              <a:xfrm>
                <a:off x="6687871" y="4392050"/>
                <a:ext cx="2315965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Results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from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s-ES" sz="2400" b="0" i="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this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figure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s-ES" sz="2400" b="0" i="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r>
                      <a:rPr lang="es-E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240 km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s-E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𝑎𝑥</m:t>
                        </m:r>
                      </m:sub>
                    </m:sSub>
                    <m:r>
                      <a:rPr lang="es-ES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427 km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7871" y="4392050"/>
                <a:ext cx="2315965" cy="1938992"/>
              </a:xfrm>
              <a:prstGeom prst="rect">
                <a:avLst/>
              </a:prstGeom>
              <a:blipFill>
                <a:blip r:embed="rId9"/>
                <a:stretch>
                  <a:fillRect l="-789" r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ipse 1"/>
          <p:cNvSpPr/>
          <p:nvPr/>
        </p:nvSpPr>
        <p:spPr>
          <a:xfrm>
            <a:off x="4769676" y="1514359"/>
            <a:ext cx="1150589" cy="749447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Elipse 11"/>
          <p:cNvSpPr/>
          <p:nvPr/>
        </p:nvSpPr>
        <p:spPr>
          <a:xfrm>
            <a:off x="2987561" y="2767236"/>
            <a:ext cx="1150589" cy="749447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lipse 13"/>
          <p:cNvSpPr/>
          <p:nvPr/>
        </p:nvSpPr>
        <p:spPr>
          <a:xfrm>
            <a:off x="6553200" y="4298577"/>
            <a:ext cx="2399628" cy="1751112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2 CuadroTexto"/>
              <p:cNvSpPr txBox="1"/>
              <p:nvPr/>
            </p:nvSpPr>
            <p:spPr bwMode="auto">
              <a:xfrm>
                <a:off x="3680643" y="1677164"/>
                <a:ext cx="5677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*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0643" y="1677164"/>
                <a:ext cx="567749" cy="461665"/>
              </a:xfrm>
              <a:prstGeom prst="rect">
                <a:avLst/>
              </a:prstGeom>
              <a:blipFill>
                <a:blip r:embed="rId10"/>
                <a:stretch>
                  <a:fillRect l="-3226" t="-9211" r="-1075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10 Conector recto de flecha"/>
          <p:cNvCxnSpPr/>
          <p:nvPr/>
        </p:nvCxnSpPr>
        <p:spPr>
          <a:xfrm flipV="1">
            <a:off x="4100547" y="1666430"/>
            <a:ext cx="374623" cy="1424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89606"/>
              </p:ext>
            </p:extLst>
          </p:nvPr>
        </p:nvGraphicFramePr>
        <p:xfrm>
          <a:off x="2199992" y="108783"/>
          <a:ext cx="5060887" cy="724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Graph" r:id="rId3" imgW="2900160" imgH="4150080" progId="Origin50.Graph">
                  <p:embed/>
                </p:oleObj>
              </mc:Choice>
              <mc:Fallback>
                <p:oleObj name="Graph" r:id="rId3" imgW="2900160" imgH="4150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9992" y="108783"/>
                        <a:ext cx="5060887" cy="7240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4000" b="1" dirty="0" smtClean="0">
                <a:solidFill>
                  <a:schemeClr val="bg1"/>
                </a:solidFill>
                <a:latin typeface="Trebuchet MS" pitchFamily="34" charset="0"/>
              </a:rPr>
              <a:t>   SECOND MODEL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7201048" y="1898586"/>
            <a:ext cx="206064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2200" dirty="0" err="1" smtClean="0">
                <a:solidFill>
                  <a:srgbClr val="C00000"/>
                </a:solidFill>
              </a:rPr>
              <a:t>archaeological</a:t>
            </a:r>
            <a:r>
              <a:rPr lang="es-ES" sz="2200" dirty="0" smtClean="0">
                <a:solidFill>
                  <a:srgbClr val="C00000"/>
                </a:solidFill>
              </a:rPr>
              <a:t> data: </a:t>
            </a:r>
            <a:r>
              <a:rPr lang="en-US" sz="2400" b="1" u="sng" dirty="0">
                <a:solidFill>
                  <a:srgbClr val="C00000"/>
                </a:solidFill>
              </a:rPr>
              <a:t>7.5-10.6 km/yr </a:t>
            </a:r>
            <a:endParaRPr lang="es-ES" sz="22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s-ES" sz="2200" dirty="0" smtClean="0">
                <a:solidFill>
                  <a:srgbClr val="C00000"/>
                </a:solidFill>
              </a:rPr>
              <a:t>(</a:t>
            </a:r>
            <a:r>
              <a:rPr lang="es-ES" sz="2200" dirty="0" err="1" smtClean="0">
                <a:solidFill>
                  <a:srgbClr val="C00000"/>
                </a:solidFill>
              </a:rPr>
              <a:t>slide</a:t>
            </a:r>
            <a:r>
              <a:rPr lang="es-ES" sz="2200" dirty="0" smtClean="0">
                <a:solidFill>
                  <a:srgbClr val="C00000"/>
                </a:solidFill>
              </a:rPr>
              <a:t> #2)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6255945" y="1557196"/>
            <a:ext cx="1104524" cy="7695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5884753" y="2399168"/>
            <a:ext cx="1475716" cy="4436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 bwMode="auto">
              <a:xfrm>
                <a:off x="135795" y="1773678"/>
                <a:ext cx="206064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s-ES" sz="2200" dirty="0" smtClean="0">
                    <a:solidFill>
                      <a:schemeClr val="tx1"/>
                    </a:solidFill>
                  </a:rPr>
                  <a:t>maximum </a:t>
                </a:r>
              </a:p>
              <a:p>
                <a:pPr eaLnBrk="1" hangingPunct="1"/>
                <a:r>
                  <a:rPr lang="es-ES" sz="2200" dirty="0" err="1" smtClean="0">
                    <a:solidFill>
                      <a:schemeClr val="tx1"/>
                    </a:solidFill>
                  </a:rPr>
                  <a:t>possible</a:t>
                </a:r>
                <a:endParaRPr lang="es-ES" sz="22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s-ES" sz="2200" dirty="0" smtClean="0">
                    <a:solidFill>
                      <a:schemeClr val="tx1"/>
                    </a:solidFill>
                  </a:rPr>
                  <a:t>spread </a:t>
                </a:r>
                <a:r>
                  <a:rPr lang="es-ES" sz="2200" dirty="0" err="1" smtClean="0">
                    <a:solidFill>
                      <a:schemeClr val="tx1"/>
                    </a:solidFill>
                  </a:rPr>
                  <a:t>rate</a:t>
                </a:r>
                <a:r>
                  <a:rPr lang="es-E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sz="2200" dirty="0"/>
                  <a:t>(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s-E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2200" dirty="0" smtClean="0"/>
                  <a:t>)</a:t>
                </a:r>
                <a:r>
                  <a:rPr lang="es-E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𝛥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95" y="1773678"/>
                <a:ext cx="2060648" cy="1815882"/>
              </a:xfrm>
              <a:prstGeom prst="rect">
                <a:avLst/>
              </a:prstGeom>
              <a:blipFill>
                <a:blip r:embed="rId5"/>
                <a:stretch>
                  <a:fillRect l="-3846" t="-2013" b="-43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10 Conector recto de flecha"/>
          <p:cNvCxnSpPr/>
          <p:nvPr/>
        </p:nvCxnSpPr>
        <p:spPr>
          <a:xfrm>
            <a:off x="1890944" y="3406691"/>
            <a:ext cx="2436612" cy="3686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 bwMode="auto">
              <a:xfrm>
                <a:off x="6830317" y="4357526"/>
                <a:ext cx="2315965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Results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from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s-ES" sz="2400" b="0" i="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this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figure</m:t>
                      </m:r>
                      <m:r>
                        <a:rPr lang="es-E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s-ES" sz="2400" b="0" i="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r>
                      <a:rPr lang="es-E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240 km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s-E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𝑎𝑥</m:t>
                        </m:r>
                      </m:sub>
                    </m:sSub>
                    <m:r>
                      <a:rPr lang="es-ES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343 km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317" y="4357526"/>
                <a:ext cx="2315965" cy="1938992"/>
              </a:xfrm>
              <a:prstGeom prst="rect">
                <a:avLst/>
              </a:prstGeom>
              <a:blipFill>
                <a:blip r:embed="rId9"/>
                <a:stretch>
                  <a:fillRect l="-789" r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/>
          <p:cNvSpPr/>
          <p:nvPr/>
        </p:nvSpPr>
        <p:spPr>
          <a:xfrm>
            <a:off x="5577907" y="1516682"/>
            <a:ext cx="1150589" cy="749447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lipse 13"/>
          <p:cNvSpPr/>
          <p:nvPr/>
        </p:nvSpPr>
        <p:spPr>
          <a:xfrm>
            <a:off x="4109981" y="2225279"/>
            <a:ext cx="1150589" cy="749447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Elipse 14"/>
          <p:cNvSpPr/>
          <p:nvPr/>
        </p:nvSpPr>
        <p:spPr>
          <a:xfrm>
            <a:off x="6728496" y="4279140"/>
            <a:ext cx="2399628" cy="1751112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6" name="10 Conector recto de flecha"/>
          <p:cNvCxnSpPr/>
          <p:nvPr/>
        </p:nvCxnSpPr>
        <p:spPr>
          <a:xfrm>
            <a:off x="5655076" y="1310801"/>
            <a:ext cx="310718" cy="2058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12 CuadroTexto"/>
              <p:cNvSpPr txBox="1"/>
              <p:nvPr/>
            </p:nvSpPr>
            <p:spPr bwMode="auto">
              <a:xfrm>
                <a:off x="5317004" y="1013449"/>
                <a:ext cx="56774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*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004" y="1013449"/>
                <a:ext cx="567749" cy="461665"/>
              </a:xfrm>
              <a:prstGeom prst="rect">
                <a:avLst/>
              </a:prstGeom>
              <a:blipFill>
                <a:blip r:embed="rId10"/>
                <a:stretch>
                  <a:fillRect l="-2151" t="-9211" r="-215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6823" y="0"/>
            <a:ext cx="9144000" cy="812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4000" b="1" smtClean="0">
                <a:solidFill>
                  <a:schemeClr val="bg1"/>
                </a:solidFill>
                <a:latin typeface="Trebuchet MS" pitchFamily="34" charset="0"/>
              </a:rPr>
              <a:t>Results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 bwMode="auto">
              <a:xfrm>
                <a:off x="97654" y="1220823"/>
                <a:ext cx="9243588" cy="6309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3600" b="0" i="0" baseline="3000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st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model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forward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backward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dispersal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):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3600" b="0" i="1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tx1"/>
                        </a:solidFill>
                      </a:rPr>
                      <m:t> 240 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tx1"/>
                        </a:solidFill>
                      </a:rPr>
                      <m:t>km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chemeClr val="tx1"/>
                        </a:solidFill>
                      </a:rPr>
                      <m:t>427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tx1"/>
                        </a:solidFill>
                      </a:rPr>
                      <m:t>km</m:t>
                    </m:r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ctr" eaLnBrk="1" hangingPunct="1"/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baseline="3000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nd</m:t>
                    </m:r>
                  </m:oMath>
                </a14:m>
                <a:r>
                  <a:rPr lang="en-US" sz="3600" b="0" i="0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 model (forward dispersal only):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b="0" i="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240 km,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𝑎𝑥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343 km</a:t>
                </a:r>
              </a:p>
              <a:p>
                <a:pPr algn="ctr" eaLnBrk="1" hangingPunct="1"/>
                <a:endParaRPr lang="en-US" sz="4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Overall range</a:t>
                </a:r>
                <a:endParaRPr lang="en-US" sz="48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smtClean="0">
                        <a:solidFill>
                          <a:srgbClr val="FF0000"/>
                        </a:solidFill>
                      </a:rPr>
                      <m:t>240 </m:t>
                    </m:r>
                    <m:r>
                      <m:rPr>
                        <m:nor/>
                      </m:rPr>
                      <a:rPr lang="en-US" sz="4800" smtClean="0">
                        <a:solidFill>
                          <a:srgbClr val="FF0000"/>
                        </a:solidFill>
                      </a:rPr>
                      <m:t>km</m:t>
                    </m:r>
                    <m:r>
                      <a:rPr lang="en-US" sz="48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8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𝛥</m:t>
                    </m:r>
                    <m:r>
                      <a:rPr lang="en-US" sz="48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sz="4800">
                        <a:solidFill>
                          <a:srgbClr val="FF0000"/>
                        </a:solidFill>
                      </a:rPr>
                      <m:t>427 </m:t>
                    </m:r>
                    <m:r>
                      <m:rPr>
                        <m:nor/>
                      </m:rPr>
                      <a:rPr lang="en-US" sz="4800">
                        <a:solidFill>
                          <a:srgbClr val="FF0000"/>
                        </a:solidFill>
                      </a:rPr>
                      <m:t>km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per generation</a:t>
                </a:r>
              </a:p>
              <a:p>
                <a:pPr algn="ctr"/>
                <a:r>
                  <a:rPr lang="es-ES" sz="4000" dirty="0" smtClean="0">
                    <a:solidFill>
                      <a:schemeClr val="tx1"/>
                    </a:solidFill>
                  </a:rPr>
                  <a:t>	</a:t>
                </a:r>
                <a:endParaRPr lang="es-E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54" y="1220823"/>
                <a:ext cx="9243588" cy="6309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7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 bwMode="auto">
              <a:xfrm>
                <a:off x="117290" y="812800"/>
                <a:ext cx="9010834" cy="5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%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demic diffusion: </a:t>
                </a:r>
                <a:r>
                  <a:rPr lang="es-ES" sz="28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𝜂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·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100    </a:t>
                </a:r>
                <a:r>
                  <a:rPr lang="en-US" sz="2800" dirty="0"/>
                  <a:t>[4]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  <a:p>
                <a:pPr algn="ctr"/>
                <a:r>
                  <a:rPr lang="en-US" sz="2800" dirty="0" smtClean="0"/>
                  <a:t>%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s-E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of cultural diffusion </a:t>
                </a:r>
                <a:r>
                  <a:rPr lang="en-US" sz="2800" dirty="0" smtClean="0"/>
                  <a:t>(interbreeding)</a:t>
                </a:r>
                <a:r>
                  <a:rPr lang="en-US" sz="2800" dirty="0"/>
                  <a:t> = cultural effect </a:t>
                </a:r>
                <a:r>
                  <a:rPr lang="en-US" sz="2800" dirty="0" smtClean="0"/>
                  <a:t>:</a:t>
                </a:r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s-ES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𝜂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· 100     </a:t>
                </a:r>
                <a:r>
                  <a:rPr lang="en-US" sz="2800" dirty="0"/>
                  <a:t>(1)</a:t>
                </a:r>
                <a:endParaRPr lang="en-US" sz="2800" dirty="0" smtClean="0"/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r>
                  <a:rPr lang="es-ES" sz="2800" dirty="0" smtClean="0">
                    <a:solidFill>
                      <a:srgbClr val="FF0000"/>
                    </a:solidFill>
                  </a:rPr>
                  <a:t>		        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s-ES" sz="28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s-E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2800" dirty="0" smtClean="0">
                    <a:solidFill>
                      <a:srgbClr val="FF0000"/>
                    </a:solidFill>
                  </a:rPr>
                  <a:t>=100%</a:t>
                </a:r>
              </a:p>
              <a:p>
                <a:endParaRPr lang="es-ES" sz="2800" dirty="0">
                  <a:solidFill>
                    <a:srgbClr val="FF0000"/>
                  </a:solidFill>
                </a:endParaRPr>
              </a:p>
              <a:p>
                <a:r>
                  <a:rPr lang="es-ES" sz="2800" dirty="0" err="1" smtClean="0"/>
                  <a:t>From</a:t>
                </a:r>
                <a:r>
                  <a:rPr lang="es-ES" sz="2800" dirty="0" smtClean="0"/>
                  <a:t> </a:t>
                </a:r>
                <a:r>
                  <a:rPr lang="es-ES" sz="2800" dirty="0" err="1" smtClean="0"/>
                  <a:t>Eq</a:t>
                </a:r>
                <a:r>
                  <a:rPr lang="es-ES" sz="2800" dirty="0" smtClean="0"/>
                  <a:t>. (1):</a:t>
                </a:r>
              </a:p>
              <a:p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s-ES" sz="2800" b="0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𝑚𝑎𝑥</m:t>
                    </m:r>
                    <m:r>
                      <a:rPr lang="es-ES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s-ES" sz="2800" b="0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𝜂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s-ES" sz="2800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𝑚𝑎𝑥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· 10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0</a:t>
                </a:r>
                <a:endParaRPr lang="es-ES" sz="2800" dirty="0"/>
              </a:p>
              <a:p>
                <a:r>
                  <a:rPr lang="es-ES" sz="2800" dirty="0" smtClean="0">
                    <a:solidFill>
                      <a:srgbClr val="FF000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s-ES" sz="2800" i="1" baseline="-25000">
                        <a:solidFill>
                          <a:srgbClr val="FF0000"/>
                        </a:solidFill>
                        <a:latin typeface="Cambria Math"/>
                      </a:rPr>
                      <m:t>𝑚𝑎𝑥</m:t>
                    </m:r>
                  </m:oMath>
                </a14:m>
                <a:endParaRPr lang="es-ES" sz="2800" dirty="0" smtClean="0"/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es-ES" sz="2800" dirty="0"/>
              </a:p>
              <a:p>
                <a:r>
                  <a:rPr lang="en-US" sz="2400" dirty="0"/>
                  <a:t> </a:t>
                </a:r>
                <a:r>
                  <a:rPr lang="en-US" dirty="0" smtClean="0"/>
                  <a:t>[4] </a:t>
                </a:r>
                <a:r>
                  <a:rPr lang="en-US" dirty="0"/>
                  <a:t>Fort, </a:t>
                </a:r>
                <a:r>
                  <a:rPr lang="en-US" i="1" dirty="0"/>
                  <a:t>PNAS </a:t>
                </a:r>
                <a:r>
                  <a:rPr lang="en-US" dirty="0" smtClean="0"/>
                  <a:t>2012</a:t>
                </a: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90" y="812800"/>
                <a:ext cx="9010834" cy="5752600"/>
              </a:xfrm>
              <a:prstGeom prst="rect">
                <a:avLst/>
              </a:prstGeom>
              <a:blipFill>
                <a:blip r:embed="rId3"/>
                <a:stretch>
                  <a:fillRect l="-1353" r="-1353" b="-4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49088"/>
              </p:ext>
            </p:extLst>
          </p:nvPr>
        </p:nvGraphicFramePr>
        <p:xfrm>
          <a:off x="5770573" y="2746988"/>
          <a:ext cx="2916227" cy="417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Graph" r:id="rId4" imgW="2900160" imgH="4150080" progId="Origin50.Graph">
                  <p:embed/>
                </p:oleObj>
              </mc:Choice>
              <mc:Fallback>
                <p:oleObj name="Graph" r:id="rId4" imgW="2900160" imgH="4150080" progId="Origin50.Graph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73" y="2746988"/>
                        <a:ext cx="2916227" cy="4173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 de flecha"/>
          <p:cNvCxnSpPr/>
          <p:nvPr/>
        </p:nvCxnSpPr>
        <p:spPr>
          <a:xfrm flipV="1">
            <a:off x="4154750" y="4074850"/>
            <a:ext cx="2734322" cy="13760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5442012" y="5071460"/>
            <a:ext cx="1225118" cy="8190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4000" b="1" dirty="0" smtClean="0">
                <a:solidFill>
                  <a:schemeClr val="bg1"/>
                </a:solidFill>
                <a:latin typeface="Trebuchet MS" pitchFamily="34" charset="0"/>
              </a:rPr>
              <a:t>%s of demic and cultural </a:t>
            </a:r>
            <a:r>
              <a:rPr lang="es-ES" sz="4000" b="1" dirty="0" err="1" smtClean="0">
                <a:solidFill>
                  <a:schemeClr val="bg1"/>
                </a:solidFill>
                <a:latin typeface="Trebuchet MS" pitchFamily="34" charset="0"/>
              </a:rPr>
              <a:t>diffusion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88896"/>
              </p:ext>
            </p:extLst>
          </p:nvPr>
        </p:nvGraphicFramePr>
        <p:xfrm>
          <a:off x="1928405" y="18399"/>
          <a:ext cx="5187635" cy="74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Graph" r:id="rId3" imgW="2900160" imgH="4150080" progId="Origin50.Graph">
                  <p:embed/>
                </p:oleObj>
              </mc:Choice>
              <mc:Fallback>
                <p:oleObj name="Graph" r:id="rId3" imgW="2900160" imgH="4150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8405" y="18399"/>
                        <a:ext cx="5187635" cy="74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 bwMode="auto">
              <a:xfrm>
                <a:off x="6438397" y="1946283"/>
                <a:ext cx="2790699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Results</m:t>
                      </m:r>
                      <m: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from</m:t>
                      </m:r>
                      <m: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s-ES" sz="2000" b="0" i="0" dirty="0" smtClean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this</m:t>
                      </m:r>
                      <m: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figure</m:t>
                      </m:r>
                      <m:r>
                        <a:rPr lang="es-ES" sz="20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es-ES" sz="2000" i="1" dirty="0" err="1" smtClean="0">
                    <a:solidFill>
                      <a:srgbClr val="0000FF"/>
                    </a:solidFill>
                    <a:ea typeface="Cambria Math"/>
                  </a:rPr>
                  <a:t>C</a:t>
                </a:r>
                <a:r>
                  <a:rPr lang="es-ES" sz="2000" baseline="-25000" dirty="0" err="1" smtClean="0">
                    <a:solidFill>
                      <a:srgbClr val="0000FF"/>
                    </a:solidFill>
                    <a:ea typeface="Cambria Math"/>
                  </a:rPr>
                  <a:t>max</a:t>
                </a:r>
                <a:r>
                  <a:rPr lang="es-ES" sz="2000" dirty="0" smtClean="0">
                    <a:solidFill>
                      <a:srgbClr val="0000FF"/>
                    </a:solidFill>
                    <a:ea typeface="Cambria Math"/>
                  </a:rPr>
                  <a:t>=0-21% 1</a:t>
                </a:r>
                <a:r>
                  <a:rPr lang="es-ES" sz="2000" baseline="30000" dirty="0" smtClean="0">
                    <a:solidFill>
                      <a:srgbClr val="0000FF"/>
                    </a:solidFill>
                    <a:ea typeface="Cambria Math"/>
                  </a:rPr>
                  <a:t>st</a:t>
                </a:r>
                <a:r>
                  <a:rPr lang="es-ES" sz="2000" dirty="0" smtClean="0">
                    <a:solidFill>
                      <a:srgbClr val="0000FF"/>
                    </a:solidFill>
                    <a:ea typeface="Cambria Math"/>
                  </a:rPr>
                  <a:t> </a:t>
                </a:r>
                <a:r>
                  <a:rPr lang="es-ES" sz="2000" dirty="0" err="1" smtClean="0">
                    <a:solidFill>
                      <a:srgbClr val="0000FF"/>
                    </a:solidFill>
                    <a:ea typeface="Cambria Math"/>
                  </a:rPr>
                  <a:t>model</a:t>
                </a:r>
                <a:endParaRPr lang="es-ES" sz="2000" dirty="0" smtClean="0">
                  <a:solidFill>
                    <a:srgbClr val="0000FF"/>
                  </a:solidFill>
                  <a:ea typeface="Cambria Math"/>
                </a:endParaRPr>
              </a:p>
              <a:p>
                <a:r>
                  <a:rPr lang="es-ES" sz="2000" i="1" dirty="0" err="1" smtClean="0">
                    <a:solidFill>
                      <a:srgbClr val="0000FF"/>
                    </a:solidFill>
                    <a:ea typeface="Cambria Math"/>
                  </a:rPr>
                  <a:t>C</a:t>
                </a:r>
                <a:r>
                  <a:rPr lang="es-ES" sz="2000" baseline="-25000" dirty="0" err="1" smtClean="0">
                    <a:solidFill>
                      <a:srgbClr val="0000FF"/>
                    </a:solidFill>
                    <a:ea typeface="Cambria Math"/>
                  </a:rPr>
                  <a:t>max</a:t>
                </a:r>
                <a:r>
                  <a:rPr lang="es-ES" sz="2000" dirty="0" smtClean="0">
                    <a:solidFill>
                      <a:srgbClr val="0000FF"/>
                    </a:solidFill>
                    <a:ea typeface="Cambria Math"/>
                  </a:rPr>
                  <a:t>=0-2% 2</a:t>
                </a:r>
                <a:r>
                  <a:rPr lang="es-ES" sz="2000" baseline="30000" dirty="0" smtClean="0">
                    <a:solidFill>
                      <a:srgbClr val="0000FF"/>
                    </a:solidFill>
                    <a:ea typeface="Cambria Math"/>
                  </a:rPr>
                  <a:t>nd</a:t>
                </a:r>
                <a:r>
                  <a:rPr lang="es-ES" sz="2000" dirty="0" smtClean="0">
                    <a:solidFill>
                      <a:srgbClr val="0000FF"/>
                    </a:solidFill>
                    <a:ea typeface="Cambria Math"/>
                  </a:rPr>
                  <a:t> </a:t>
                </a:r>
                <a:r>
                  <a:rPr lang="es-ES" sz="2000" dirty="0" err="1" smtClean="0">
                    <a:solidFill>
                      <a:srgbClr val="0000FF"/>
                    </a:solidFill>
                    <a:ea typeface="Cambria Math"/>
                  </a:rPr>
                  <a:t>model</a:t>
                </a:r>
                <a:endParaRPr lang="es-ES" sz="2000" dirty="0" smtClean="0">
                  <a:solidFill>
                    <a:srgbClr val="0000FF"/>
                  </a:solidFill>
                  <a:ea typeface="Cambria Math"/>
                </a:endParaRPr>
              </a:p>
              <a:p>
                <a:endParaRPr lang="es-ES" sz="2000" dirty="0">
                  <a:solidFill>
                    <a:srgbClr val="0000FF"/>
                  </a:solidFill>
                  <a:ea typeface="Cambria Math"/>
                </a:endParaRPr>
              </a:p>
              <a:p>
                <a:r>
                  <a:rPr lang="es-ES" sz="2000" b="1" i="1" dirty="0" err="1" smtClean="0">
                    <a:ea typeface="Cambria Math"/>
                  </a:rPr>
                  <a:t>C</a:t>
                </a:r>
                <a:r>
                  <a:rPr lang="es-ES" sz="2000" b="1" baseline="-25000" dirty="0" err="1" smtClean="0">
                    <a:ea typeface="Cambria Math"/>
                  </a:rPr>
                  <a:t>max</a:t>
                </a:r>
                <a:r>
                  <a:rPr lang="es-ES" sz="2000" b="1" dirty="0" smtClean="0">
                    <a:ea typeface="Cambria Math"/>
                  </a:rPr>
                  <a:t>&lt;50%, SO IT WAS MAINLY DEMIC</a:t>
                </a:r>
                <a:endParaRPr lang="es-ES" sz="2000" b="1" dirty="0">
                  <a:ea typeface="Cambria Math"/>
                </a:endParaRPr>
              </a:p>
              <a:p>
                <a:pPr eaLnBrk="1" hangingPunct="1"/>
                <a:endParaRPr 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8397" y="1946283"/>
                <a:ext cx="2790699" cy="2554545"/>
              </a:xfrm>
              <a:prstGeom prst="rect">
                <a:avLst/>
              </a:prstGeom>
              <a:blipFill>
                <a:blip r:embed="rId5"/>
                <a:stretch>
                  <a:fillRect l="-21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 bwMode="auto">
              <a:xfrm>
                <a:off x="103540" y="1249263"/>
                <a:ext cx="1978757" cy="266226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s-ES" sz="2100" smtClean="0"/>
                  <a:t>shaded area:</a:t>
                </a:r>
              </a:p>
              <a:p>
                <a:pPr eaLnBrk="1" hangingPunct="1"/>
                <a:r>
                  <a:rPr lang="es-ES" sz="2100" smtClean="0"/>
                  <a:t>inconsistent</a:t>
                </a:r>
              </a:p>
              <a:p>
                <a:pPr eaLnBrk="1" hangingPunct="1"/>
                <a:r>
                  <a:rPr lang="es-ES" sz="2100" smtClean="0"/>
                  <a:t>with the archaeological</a:t>
                </a:r>
              </a:p>
              <a:p>
                <a:pPr eaLnBrk="1" hangingPunct="1"/>
                <a:r>
                  <a:rPr lang="es-ES" sz="2100" smtClean="0"/>
                  <a:t>data </a:t>
                </a:r>
                <a:r>
                  <a:rPr lang="es-ES" sz="2100" smtClean="0">
                    <a:solidFill>
                      <a:schemeClr val="tx1"/>
                    </a:solidFill>
                  </a:rPr>
                  <a:t>because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r>
                      <a:rPr lang="es-E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240 km</a:t>
                </a:r>
              </a:p>
              <a:p>
                <a:pPr eaLnBrk="1" hangingPunct="1"/>
                <a:r>
                  <a:rPr lang="es-ES" sz="2100" smtClean="0">
                    <a:solidFill>
                      <a:schemeClr val="tx1"/>
                    </a:solidFill>
                  </a:rPr>
                  <a:t>for both </a:t>
                </a:r>
                <a:r>
                  <a:rPr lang="es-ES" sz="2100" smtClean="0"/>
                  <a:t>models</a:t>
                </a:r>
                <a:endParaRPr lang="en-US" sz="2100" smtClean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40" y="1249263"/>
                <a:ext cx="1978757" cy="2662267"/>
              </a:xfrm>
              <a:prstGeom prst="rect">
                <a:avLst/>
              </a:prstGeom>
              <a:blipFill rotWithShape="1">
                <a:blip r:embed="rId9"/>
                <a:stretch>
                  <a:fillRect l="-3364" t="-1139" b="-318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Conector recto de flecha"/>
          <p:cNvCxnSpPr/>
          <p:nvPr/>
        </p:nvCxnSpPr>
        <p:spPr>
          <a:xfrm>
            <a:off x="1729212" y="1919335"/>
            <a:ext cx="1883120" cy="4449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 bwMode="auto">
          <a:xfrm>
            <a:off x="1394237" y="4069941"/>
            <a:ext cx="9143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ES" sz="2200" i="1" smtClean="0">
                <a:solidFill>
                  <a:srgbClr val="0000FF"/>
                </a:solidFill>
                <a:ea typeface="Cambria Math"/>
              </a:rPr>
              <a:t>C</a:t>
            </a:r>
            <a:r>
              <a:rPr lang="es-ES" sz="2200" baseline="-25000">
                <a:solidFill>
                  <a:srgbClr val="0000FF"/>
                </a:solidFill>
                <a:ea typeface="Cambria Math"/>
              </a:rPr>
              <a:t>max</a:t>
            </a:r>
            <a:r>
              <a:rPr lang="es-ES" sz="2200" smtClean="0">
                <a:solidFill>
                  <a:srgbClr val="0000FF"/>
                </a:solidFill>
                <a:ea typeface="Cambria Math"/>
              </a:rPr>
              <a:t>=</a:t>
            </a:r>
            <a:endParaRPr lang="en-US" sz="240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8783</TotalTime>
  <Words>473</Words>
  <Application>Microsoft Office PowerPoint</Application>
  <PresentationFormat>Presentación en pantalla (4:3)</PresentationFormat>
  <Paragraphs>182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Symbol</vt:lpstr>
      <vt:lpstr>Times New Roman</vt:lpstr>
      <vt:lpstr>Trebuchet MS</vt:lpstr>
      <vt:lpstr>Diseño predeterminado</vt:lpstr>
      <vt:lpstr>Acrobat Document</vt:lpstr>
      <vt:lpstr>Graph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jfort</dc:creator>
  <cp:lastModifiedBy>Joaquim Fort</cp:lastModifiedBy>
  <cp:revision>1577</cp:revision>
  <cp:lastPrinted>2018-09-05T15:35:46Z</cp:lastPrinted>
  <dcterms:created xsi:type="dcterms:W3CDTF">2010-04-08T13:01:24Z</dcterms:created>
  <dcterms:modified xsi:type="dcterms:W3CDTF">2024-09-02T17:56:58Z</dcterms:modified>
</cp:coreProperties>
</file>