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92" r:id="rId2"/>
    <p:sldId id="1691" r:id="rId3"/>
    <p:sldId id="1696" r:id="rId4"/>
    <p:sldId id="1702" r:id="rId5"/>
    <p:sldId id="1703" r:id="rId6"/>
    <p:sldId id="1701" r:id="rId7"/>
    <p:sldId id="291" r:id="rId8"/>
    <p:sldId id="1704" r:id="rId9"/>
    <p:sldId id="315" r:id="rId10"/>
    <p:sldId id="261" r:id="rId11"/>
    <p:sldId id="269" r:id="rId12"/>
    <p:sldId id="287" r:id="rId13"/>
    <p:sldId id="1718" r:id="rId14"/>
    <p:sldId id="323" r:id="rId15"/>
    <p:sldId id="1720" r:id="rId16"/>
    <p:sldId id="325" r:id="rId17"/>
    <p:sldId id="326" r:id="rId18"/>
    <p:sldId id="290" r:id="rId19"/>
    <p:sldId id="1705" r:id="rId20"/>
    <p:sldId id="1726" r:id="rId21"/>
    <p:sldId id="289" r:id="rId22"/>
    <p:sldId id="324" r:id="rId23"/>
    <p:sldId id="313" r:id="rId24"/>
    <p:sldId id="1721" r:id="rId25"/>
    <p:sldId id="267" r:id="rId26"/>
    <p:sldId id="1722" r:id="rId27"/>
    <p:sldId id="1723" r:id="rId28"/>
    <p:sldId id="1724" r:id="rId29"/>
    <p:sldId id="1725" r:id="rId30"/>
    <p:sldId id="288" r:id="rId31"/>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94660"/>
  </p:normalViewPr>
  <p:slideViewPr>
    <p:cSldViewPr snapToGrid="0">
      <p:cViewPr varScale="1">
        <p:scale>
          <a:sx n="85" d="100"/>
          <a:sy n="85" d="100"/>
        </p:scale>
        <p:origin x="60"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Contenidor de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5BAAEE-E858-41B9-8D4B-4CD2C8489518}" type="datetimeFigureOut">
              <a:rPr lang="ca-ES" smtClean="0"/>
              <a:t>2/7/2026</a:t>
            </a:fld>
            <a:endParaRPr lang="ca-ES"/>
          </a:p>
        </p:txBody>
      </p:sp>
      <p:sp>
        <p:nvSpPr>
          <p:cNvPr id="4" name="Contenidor d'imatge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a-ES"/>
          </a:p>
        </p:txBody>
      </p:sp>
      <p:sp>
        <p:nvSpPr>
          <p:cNvPr id="5" name="Contenidor de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22B4FB-3DCD-4546-BA40-827FCD7D60D0}" type="slidenum">
              <a:rPr lang="ca-ES" smtClean="0"/>
              <a:t>‹Nº›</a:t>
            </a:fld>
            <a:endParaRPr lang="ca-ES"/>
          </a:p>
        </p:txBody>
      </p:sp>
    </p:spTree>
    <p:extLst>
      <p:ext uri="{BB962C8B-B14F-4D97-AF65-F5344CB8AC3E}">
        <p14:creationId xmlns:p14="http://schemas.microsoft.com/office/powerpoint/2010/main" val="3153636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54e23a57a5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54e23a57a5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1878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2D6E3494-8C02-3A61-2906-31AE6A7E2835}"/>
              </a:ext>
            </a:extLst>
          </p:cNvPr>
          <p:cNvSpPr>
            <a:spLocks noGrp="1"/>
          </p:cNvSpPr>
          <p:nvPr>
            <p:ph type="ctrTitle"/>
          </p:nvPr>
        </p:nvSpPr>
        <p:spPr>
          <a:xfrm>
            <a:off x="1524000" y="1122363"/>
            <a:ext cx="9144000" cy="2387600"/>
          </a:xfrm>
        </p:spPr>
        <p:txBody>
          <a:bodyPr anchor="b"/>
          <a:lstStyle>
            <a:lvl1pPr algn="ctr">
              <a:defRPr sz="6000"/>
            </a:lvl1pPr>
          </a:lstStyle>
          <a:p>
            <a:r>
              <a:rPr lang="ca-ES"/>
              <a:t>Feu clic aquí per editar l'estil</a:t>
            </a:r>
          </a:p>
        </p:txBody>
      </p:sp>
      <p:sp>
        <p:nvSpPr>
          <p:cNvPr id="3" name="Subtítol 2">
            <a:extLst>
              <a:ext uri="{FF2B5EF4-FFF2-40B4-BE49-F238E27FC236}">
                <a16:creationId xmlns:a16="http://schemas.microsoft.com/office/drawing/2014/main" xmlns="" id="{BAE5C566-CF7A-3142-D039-BA557779B3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a:t>Feu clic aquí per editar l'estil de subtítols del patró</a:t>
            </a:r>
          </a:p>
        </p:txBody>
      </p:sp>
      <p:sp>
        <p:nvSpPr>
          <p:cNvPr id="4" name="Contenidor de data 3">
            <a:extLst>
              <a:ext uri="{FF2B5EF4-FFF2-40B4-BE49-F238E27FC236}">
                <a16:creationId xmlns:a16="http://schemas.microsoft.com/office/drawing/2014/main" xmlns="" id="{B6C6879E-3A83-B9E1-2FD0-DF2E82525BD5}"/>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C80EA90B-87F3-DF35-2EA5-5134CD4DD313}"/>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xmlns="" id="{D46F40B3-80F9-ED42-92D1-9D70E203FE68}"/>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3559025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ol i text vertica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5828AE6D-71C8-30F1-5E4B-E024B384F1B1}"/>
              </a:ext>
            </a:extLst>
          </p:cNvPr>
          <p:cNvSpPr>
            <a:spLocks noGrp="1"/>
          </p:cNvSpPr>
          <p:nvPr>
            <p:ph type="title"/>
          </p:nvPr>
        </p:nvSpPr>
        <p:spPr/>
        <p:txBody>
          <a:bodyPr/>
          <a:lstStyle/>
          <a:p>
            <a:r>
              <a:rPr lang="ca-ES"/>
              <a:t>Feu clic aquí per editar l'estil</a:t>
            </a:r>
          </a:p>
        </p:txBody>
      </p:sp>
      <p:sp>
        <p:nvSpPr>
          <p:cNvPr id="3" name="Contenidor de text vertical 2">
            <a:extLst>
              <a:ext uri="{FF2B5EF4-FFF2-40B4-BE49-F238E27FC236}">
                <a16:creationId xmlns:a16="http://schemas.microsoft.com/office/drawing/2014/main" xmlns="" id="{2A97A867-7480-D107-D295-D3AC316FE112}"/>
              </a:ext>
            </a:extLst>
          </p:cNvPr>
          <p:cNvSpPr>
            <a:spLocks noGrp="1"/>
          </p:cNvSpPr>
          <p:nvPr>
            <p:ph type="body" orient="vert" idx="1"/>
          </p:nvPr>
        </p:nvSpPr>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xmlns="" id="{551989C5-2A7D-58E6-9E13-580050E347F1}"/>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0A94DB74-889F-0FB2-216D-6F7625ED0494}"/>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xmlns="" id="{C1D62035-F7ED-21A1-B64D-CEC272170C14}"/>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3541970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ol vertical i text">
    <p:spTree>
      <p:nvGrpSpPr>
        <p:cNvPr id="1" name=""/>
        <p:cNvGrpSpPr/>
        <p:nvPr/>
      </p:nvGrpSpPr>
      <p:grpSpPr>
        <a:xfrm>
          <a:off x="0" y="0"/>
          <a:ext cx="0" cy="0"/>
          <a:chOff x="0" y="0"/>
          <a:chExt cx="0" cy="0"/>
        </a:xfrm>
      </p:grpSpPr>
      <p:sp>
        <p:nvSpPr>
          <p:cNvPr id="2" name="Títol vertical 1">
            <a:extLst>
              <a:ext uri="{FF2B5EF4-FFF2-40B4-BE49-F238E27FC236}">
                <a16:creationId xmlns:a16="http://schemas.microsoft.com/office/drawing/2014/main" xmlns="" id="{622EDD11-F29B-B62F-A14E-80915E0EC634}"/>
              </a:ext>
            </a:extLst>
          </p:cNvPr>
          <p:cNvSpPr>
            <a:spLocks noGrp="1"/>
          </p:cNvSpPr>
          <p:nvPr>
            <p:ph type="title" orient="vert"/>
          </p:nvPr>
        </p:nvSpPr>
        <p:spPr>
          <a:xfrm>
            <a:off x="8724900" y="365125"/>
            <a:ext cx="2628900" cy="5811838"/>
          </a:xfrm>
        </p:spPr>
        <p:txBody>
          <a:bodyPr vert="eaVert"/>
          <a:lstStyle/>
          <a:p>
            <a:r>
              <a:rPr lang="ca-ES"/>
              <a:t>Feu clic aquí per editar l'estil</a:t>
            </a:r>
          </a:p>
        </p:txBody>
      </p:sp>
      <p:sp>
        <p:nvSpPr>
          <p:cNvPr id="3" name="Contenidor de text vertical 2">
            <a:extLst>
              <a:ext uri="{FF2B5EF4-FFF2-40B4-BE49-F238E27FC236}">
                <a16:creationId xmlns:a16="http://schemas.microsoft.com/office/drawing/2014/main" xmlns="" id="{7C29A367-47C4-327A-46B0-B0F1AE358B6E}"/>
              </a:ext>
            </a:extLst>
          </p:cNvPr>
          <p:cNvSpPr>
            <a:spLocks noGrp="1"/>
          </p:cNvSpPr>
          <p:nvPr>
            <p:ph type="body" orient="vert" idx="1"/>
          </p:nvPr>
        </p:nvSpPr>
        <p:spPr>
          <a:xfrm>
            <a:off x="838200" y="365125"/>
            <a:ext cx="7734300" cy="5811838"/>
          </a:xfrm>
        </p:spPr>
        <p:txBody>
          <a:bodyPr vert="eaVert"/>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xmlns="" id="{6E4500FD-6D64-0D88-23C4-C43B949F3DAD}"/>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F14CCF05-F71C-847C-E453-603BE8A4DD0C}"/>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xmlns="" id="{845CEBE2-99F2-1D07-1957-EF88FA1B697A}"/>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78528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fr" smtClean="0"/>
              <a:pPr/>
              <a:t>‹Nº›</a:t>
            </a:fld>
            <a:endParaRPr lang="fr"/>
          </a:p>
        </p:txBody>
      </p:sp>
    </p:spTree>
    <p:extLst>
      <p:ext uri="{BB962C8B-B14F-4D97-AF65-F5344CB8AC3E}">
        <p14:creationId xmlns:p14="http://schemas.microsoft.com/office/powerpoint/2010/main" val="2828925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4DC65383-D99C-465B-DDFF-A5DD81A6B53D}"/>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xmlns="" id="{D47884C0-7FF2-68A2-7240-5A6FA150E1E6}"/>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xmlns="" id="{16A03FA4-1906-1CCE-1511-4E43CD5C3E5A}"/>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6847E4DC-637C-B566-452E-C2BD33F66D33}"/>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xmlns="" id="{AA7A39F5-D2E2-56A6-8232-DF4171492FCA}"/>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664572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pçalera de la sec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ADF04335-918F-842B-1F47-EF03054C319A}"/>
              </a:ext>
            </a:extLst>
          </p:cNvPr>
          <p:cNvSpPr>
            <a:spLocks noGrp="1"/>
          </p:cNvSpPr>
          <p:nvPr>
            <p:ph type="title"/>
          </p:nvPr>
        </p:nvSpPr>
        <p:spPr>
          <a:xfrm>
            <a:off x="831850" y="1709738"/>
            <a:ext cx="10515600" cy="2852737"/>
          </a:xfrm>
        </p:spPr>
        <p:txBody>
          <a:bodyPr anchor="b"/>
          <a:lstStyle>
            <a:lvl1pPr>
              <a:defRPr sz="6000"/>
            </a:lvl1pPr>
          </a:lstStyle>
          <a:p>
            <a:r>
              <a:rPr lang="ca-ES"/>
              <a:t>Feu clic aquí per editar l'estil</a:t>
            </a:r>
          </a:p>
        </p:txBody>
      </p:sp>
      <p:sp>
        <p:nvSpPr>
          <p:cNvPr id="3" name="Contenidor de text 2">
            <a:extLst>
              <a:ext uri="{FF2B5EF4-FFF2-40B4-BE49-F238E27FC236}">
                <a16:creationId xmlns:a16="http://schemas.microsoft.com/office/drawing/2014/main" xmlns="" id="{86672461-7550-57D0-39C9-1DC30089AB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a-ES"/>
              <a:t>Feu clic per editar els estils del text del patró</a:t>
            </a:r>
          </a:p>
        </p:txBody>
      </p:sp>
      <p:sp>
        <p:nvSpPr>
          <p:cNvPr id="4" name="Contenidor de data 3">
            <a:extLst>
              <a:ext uri="{FF2B5EF4-FFF2-40B4-BE49-F238E27FC236}">
                <a16:creationId xmlns:a16="http://schemas.microsoft.com/office/drawing/2014/main" xmlns="" id="{71B19541-85AF-F0DE-FD59-4BC2BECC22FC}"/>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020BE594-2470-479A-66B2-346742E71939}"/>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xmlns="" id="{E680806A-ACE0-423D-9808-78FCF2036432}"/>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91009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02920481-851B-4F83-E44D-F13F26DA2CD3}"/>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xmlns="" id="{C757F8B0-73E7-8FEA-7372-6E6D88DF74FE}"/>
              </a:ext>
            </a:extLst>
          </p:cNvPr>
          <p:cNvSpPr>
            <a:spLocks noGrp="1"/>
          </p:cNvSpPr>
          <p:nvPr>
            <p:ph sz="half" idx="1"/>
          </p:nvPr>
        </p:nvSpPr>
        <p:spPr>
          <a:xfrm>
            <a:off x="838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contingut 3">
            <a:extLst>
              <a:ext uri="{FF2B5EF4-FFF2-40B4-BE49-F238E27FC236}">
                <a16:creationId xmlns:a16="http://schemas.microsoft.com/office/drawing/2014/main" xmlns="" id="{865F4C68-2383-6D58-0B58-E03CF3604DA3}"/>
              </a:ext>
            </a:extLst>
          </p:cNvPr>
          <p:cNvSpPr>
            <a:spLocks noGrp="1"/>
          </p:cNvSpPr>
          <p:nvPr>
            <p:ph sz="half" idx="2"/>
          </p:nvPr>
        </p:nvSpPr>
        <p:spPr>
          <a:xfrm>
            <a:off x="6172200" y="1825625"/>
            <a:ext cx="5181600" cy="435133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data 4">
            <a:extLst>
              <a:ext uri="{FF2B5EF4-FFF2-40B4-BE49-F238E27FC236}">
                <a16:creationId xmlns:a16="http://schemas.microsoft.com/office/drawing/2014/main" xmlns="" id="{6036F312-681F-B5FB-42A2-A0F7BBA1A88A}"/>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6" name="Contenidor de peu de pàgina 5">
            <a:extLst>
              <a:ext uri="{FF2B5EF4-FFF2-40B4-BE49-F238E27FC236}">
                <a16:creationId xmlns:a16="http://schemas.microsoft.com/office/drawing/2014/main" xmlns="" id="{E91C51B7-DBBB-1153-1EBB-59D207D7DFAF}"/>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xmlns="" id="{9D143F55-41AE-397E-9480-5F8BF19FFB33}"/>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20598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5057CC53-E647-8345-D16D-65796EC21F54}"/>
              </a:ext>
            </a:extLst>
          </p:cNvPr>
          <p:cNvSpPr>
            <a:spLocks noGrp="1"/>
          </p:cNvSpPr>
          <p:nvPr>
            <p:ph type="title"/>
          </p:nvPr>
        </p:nvSpPr>
        <p:spPr>
          <a:xfrm>
            <a:off x="839788" y="365125"/>
            <a:ext cx="10515600" cy="1325563"/>
          </a:xfrm>
        </p:spPr>
        <p:txBody>
          <a:bodyPr/>
          <a:lstStyle/>
          <a:p>
            <a:r>
              <a:rPr lang="ca-ES"/>
              <a:t>Feu clic aquí per editar l'estil</a:t>
            </a:r>
          </a:p>
        </p:txBody>
      </p:sp>
      <p:sp>
        <p:nvSpPr>
          <p:cNvPr id="3" name="Contenidor de text 2">
            <a:extLst>
              <a:ext uri="{FF2B5EF4-FFF2-40B4-BE49-F238E27FC236}">
                <a16:creationId xmlns:a16="http://schemas.microsoft.com/office/drawing/2014/main" xmlns="" id="{F030B160-55D1-96AE-A387-E913BA3F87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4" name="Contenidor de contingut 3">
            <a:extLst>
              <a:ext uri="{FF2B5EF4-FFF2-40B4-BE49-F238E27FC236}">
                <a16:creationId xmlns:a16="http://schemas.microsoft.com/office/drawing/2014/main" xmlns="" id="{373DCC77-1228-03E1-C4A4-F2581B924D55}"/>
              </a:ext>
            </a:extLst>
          </p:cNvPr>
          <p:cNvSpPr>
            <a:spLocks noGrp="1"/>
          </p:cNvSpPr>
          <p:nvPr>
            <p:ph sz="half" idx="2"/>
          </p:nvPr>
        </p:nvSpPr>
        <p:spPr>
          <a:xfrm>
            <a:off x="839788" y="2505075"/>
            <a:ext cx="5157787"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5" name="Contenidor de text 4">
            <a:extLst>
              <a:ext uri="{FF2B5EF4-FFF2-40B4-BE49-F238E27FC236}">
                <a16:creationId xmlns:a16="http://schemas.microsoft.com/office/drawing/2014/main" xmlns="" id="{DE0105FF-1F0C-DDD1-7051-E2DEE5CDC5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a:t>Feu clic per editar els estils del text del patró</a:t>
            </a:r>
          </a:p>
        </p:txBody>
      </p:sp>
      <p:sp>
        <p:nvSpPr>
          <p:cNvPr id="6" name="Contenidor de contingut 5">
            <a:extLst>
              <a:ext uri="{FF2B5EF4-FFF2-40B4-BE49-F238E27FC236}">
                <a16:creationId xmlns:a16="http://schemas.microsoft.com/office/drawing/2014/main" xmlns="" id="{B3097133-4E9D-710E-01E3-846E590E1F24}"/>
              </a:ext>
            </a:extLst>
          </p:cNvPr>
          <p:cNvSpPr>
            <a:spLocks noGrp="1"/>
          </p:cNvSpPr>
          <p:nvPr>
            <p:ph sz="quarter" idx="4"/>
          </p:nvPr>
        </p:nvSpPr>
        <p:spPr>
          <a:xfrm>
            <a:off x="6172200" y="2505075"/>
            <a:ext cx="5183188" cy="3684588"/>
          </a:xfrm>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7" name="Contenidor de data 6">
            <a:extLst>
              <a:ext uri="{FF2B5EF4-FFF2-40B4-BE49-F238E27FC236}">
                <a16:creationId xmlns:a16="http://schemas.microsoft.com/office/drawing/2014/main" xmlns="" id="{BBD3566A-C469-5F93-0471-44908FC7A970}"/>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8" name="Contenidor de peu de pàgina 7">
            <a:extLst>
              <a:ext uri="{FF2B5EF4-FFF2-40B4-BE49-F238E27FC236}">
                <a16:creationId xmlns:a16="http://schemas.microsoft.com/office/drawing/2014/main" xmlns="" id="{6190F73D-B699-E217-1319-6C1FAA2CF56D}"/>
              </a:ext>
            </a:extLst>
          </p:cNvPr>
          <p:cNvSpPr>
            <a:spLocks noGrp="1"/>
          </p:cNvSpPr>
          <p:nvPr>
            <p:ph type="ftr" sz="quarter" idx="11"/>
          </p:nvPr>
        </p:nvSpPr>
        <p:spPr/>
        <p:txBody>
          <a:bodyPr/>
          <a:lstStyle/>
          <a:p>
            <a:endParaRPr lang="ca-ES"/>
          </a:p>
        </p:txBody>
      </p:sp>
      <p:sp>
        <p:nvSpPr>
          <p:cNvPr id="9" name="Contenidor de número de diapositiva 8">
            <a:extLst>
              <a:ext uri="{FF2B5EF4-FFF2-40B4-BE49-F238E27FC236}">
                <a16:creationId xmlns:a16="http://schemas.microsoft.com/office/drawing/2014/main" xmlns="" id="{B84CC323-6CF7-6306-456C-B4D4B091AF44}"/>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3419264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omés títol">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BB317B54-6CB3-2DF2-891E-AC553B0AE5DB}"/>
              </a:ext>
            </a:extLst>
          </p:cNvPr>
          <p:cNvSpPr>
            <a:spLocks noGrp="1"/>
          </p:cNvSpPr>
          <p:nvPr>
            <p:ph type="title"/>
          </p:nvPr>
        </p:nvSpPr>
        <p:spPr/>
        <p:txBody>
          <a:bodyPr/>
          <a:lstStyle/>
          <a:p>
            <a:r>
              <a:rPr lang="ca-ES"/>
              <a:t>Feu clic aquí per editar l'estil</a:t>
            </a:r>
          </a:p>
        </p:txBody>
      </p:sp>
      <p:sp>
        <p:nvSpPr>
          <p:cNvPr id="3" name="Contenidor de data 2">
            <a:extLst>
              <a:ext uri="{FF2B5EF4-FFF2-40B4-BE49-F238E27FC236}">
                <a16:creationId xmlns:a16="http://schemas.microsoft.com/office/drawing/2014/main" xmlns="" id="{D2A9A442-B458-3C8F-C31A-D40173DDF6F4}"/>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4" name="Contenidor de peu de pàgina 3">
            <a:extLst>
              <a:ext uri="{FF2B5EF4-FFF2-40B4-BE49-F238E27FC236}">
                <a16:creationId xmlns:a16="http://schemas.microsoft.com/office/drawing/2014/main" xmlns="" id="{554F2161-1C50-8A95-1AB2-32F4D5045234}"/>
              </a:ext>
            </a:extLst>
          </p:cNvPr>
          <p:cNvSpPr>
            <a:spLocks noGrp="1"/>
          </p:cNvSpPr>
          <p:nvPr>
            <p:ph type="ftr" sz="quarter" idx="11"/>
          </p:nvPr>
        </p:nvSpPr>
        <p:spPr/>
        <p:txBody>
          <a:bodyPr/>
          <a:lstStyle/>
          <a:p>
            <a:endParaRPr lang="ca-ES"/>
          </a:p>
        </p:txBody>
      </p:sp>
      <p:sp>
        <p:nvSpPr>
          <p:cNvPr id="5" name="Contenidor de número de diapositiva 4">
            <a:extLst>
              <a:ext uri="{FF2B5EF4-FFF2-40B4-BE49-F238E27FC236}">
                <a16:creationId xmlns:a16="http://schemas.microsoft.com/office/drawing/2014/main" xmlns="" id="{E3F902C4-4560-5BB4-3D10-609466E2DA70}"/>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77309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
    <p:spTree>
      <p:nvGrpSpPr>
        <p:cNvPr id="1" name=""/>
        <p:cNvGrpSpPr/>
        <p:nvPr/>
      </p:nvGrpSpPr>
      <p:grpSpPr>
        <a:xfrm>
          <a:off x="0" y="0"/>
          <a:ext cx="0" cy="0"/>
          <a:chOff x="0" y="0"/>
          <a:chExt cx="0" cy="0"/>
        </a:xfrm>
      </p:grpSpPr>
      <p:sp>
        <p:nvSpPr>
          <p:cNvPr id="2" name="Contenidor de data 1">
            <a:extLst>
              <a:ext uri="{FF2B5EF4-FFF2-40B4-BE49-F238E27FC236}">
                <a16:creationId xmlns:a16="http://schemas.microsoft.com/office/drawing/2014/main" xmlns="" id="{7277D729-8D78-3720-A605-000F28C5E9AD}"/>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3" name="Contenidor de peu de pàgina 2">
            <a:extLst>
              <a:ext uri="{FF2B5EF4-FFF2-40B4-BE49-F238E27FC236}">
                <a16:creationId xmlns:a16="http://schemas.microsoft.com/office/drawing/2014/main" xmlns="" id="{F32E3CFD-29B7-19B9-822F-CCE56794B66A}"/>
              </a:ext>
            </a:extLst>
          </p:cNvPr>
          <p:cNvSpPr>
            <a:spLocks noGrp="1"/>
          </p:cNvSpPr>
          <p:nvPr>
            <p:ph type="ftr" sz="quarter" idx="11"/>
          </p:nvPr>
        </p:nvSpPr>
        <p:spPr/>
        <p:txBody>
          <a:bodyPr/>
          <a:lstStyle/>
          <a:p>
            <a:endParaRPr lang="ca-ES"/>
          </a:p>
        </p:txBody>
      </p:sp>
      <p:sp>
        <p:nvSpPr>
          <p:cNvPr id="4" name="Contenidor de número de diapositiva 3">
            <a:extLst>
              <a:ext uri="{FF2B5EF4-FFF2-40B4-BE49-F238E27FC236}">
                <a16:creationId xmlns:a16="http://schemas.microsoft.com/office/drawing/2014/main" xmlns="" id="{F8810C21-ED84-5971-270A-70709FC81DC9}"/>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379497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ingut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94DB379E-113A-E788-CFB5-D1F986980301}"/>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e contingut 2">
            <a:extLst>
              <a:ext uri="{FF2B5EF4-FFF2-40B4-BE49-F238E27FC236}">
                <a16:creationId xmlns:a16="http://schemas.microsoft.com/office/drawing/2014/main" xmlns="" id="{A09251C3-7B91-8EB0-59FF-71B6F6333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text 3">
            <a:extLst>
              <a:ext uri="{FF2B5EF4-FFF2-40B4-BE49-F238E27FC236}">
                <a16:creationId xmlns:a16="http://schemas.microsoft.com/office/drawing/2014/main" xmlns="" id="{82460B24-B290-1214-86BE-93DA9D3A8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xmlns="" id="{B2C7C864-AD0B-7850-35EE-D03DBD48032B}"/>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6" name="Contenidor de peu de pàgina 5">
            <a:extLst>
              <a:ext uri="{FF2B5EF4-FFF2-40B4-BE49-F238E27FC236}">
                <a16:creationId xmlns:a16="http://schemas.microsoft.com/office/drawing/2014/main" xmlns="" id="{D229870F-A0BA-40A3-FF4D-2B31502BE500}"/>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xmlns="" id="{335FA882-6CC8-B6B5-629B-10CBA0D0280D}"/>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24233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tge amb llegenda">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9E94A925-F1DD-1A4A-3682-669D05BE87E7}"/>
              </a:ext>
            </a:extLst>
          </p:cNvPr>
          <p:cNvSpPr>
            <a:spLocks noGrp="1"/>
          </p:cNvSpPr>
          <p:nvPr>
            <p:ph type="title"/>
          </p:nvPr>
        </p:nvSpPr>
        <p:spPr>
          <a:xfrm>
            <a:off x="839788" y="457200"/>
            <a:ext cx="3932237" cy="1600200"/>
          </a:xfrm>
        </p:spPr>
        <p:txBody>
          <a:bodyPr anchor="b"/>
          <a:lstStyle>
            <a:lvl1pPr>
              <a:defRPr sz="3200"/>
            </a:lvl1pPr>
          </a:lstStyle>
          <a:p>
            <a:r>
              <a:rPr lang="ca-ES"/>
              <a:t>Feu clic aquí per editar l'estil</a:t>
            </a:r>
          </a:p>
        </p:txBody>
      </p:sp>
      <p:sp>
        <p:nvSpPr>
          <p:cNvPr id="3" name="Contenidor d'imatge 2">
            <a:extLst>
              <a:ext uri="{FF2B5EF4-FFF2-40B4-BE49-F238E27FC236}">
                <a16:creationId xmlns:a16="http://schemas.microsoft.com/office/drawing/2014/main" xmlns="" id="{8C6A8849-0219-9D22-4E4E-16CCBEE4E2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Contenidor de text 3">
            <a:extLst>
              <a:ext uri="{FF2B5EF4-FFF2-40B4-BE49-F238E27FC236}">
                <a16:creationId xmlns:a16="http://schemas.microsoft.com/office/drawing/2014/main" xmlns="" id="{139B1C3D-801C-FD50-B1C5-56F66A877D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a-ES"/>
              <a:t>Feu clic per editar els estils del text del patró</a:t>
            </a:r>
          </a:p>
        </p:txBody>
      </p:sp>
      <p:sp>
        <p:nvSpPr>
          <p:cNvPr id="5" name="Contenidor de data 4">
            <a:extLst>
              <a:ext uri="{FF2B5EF4-FFF2-40B4-BE49-F238E27FC236}">
                <a16:creationId xmlns:a16="http://schemas.microsoft.com/office/drawing/2014/main" xmlns="" id="{FF2A7216-B58B-14F2-FA8A-57EF3E36D771}"/>
              </a:ext>
            </a:extLst>
          </p:cNvPr>
          <p:cNvSpPr>
            <a:spLocks noGrp="1"/>
          </p:cNvSpPr>
          <p:nvPr>
            <p:ph type="dt" sz="half" idx="10"/>
          </p:nvPr>
        </p:nvSpPr>
        <p:spPr/>
        <p:txBody>
          <a:bodyPr/>
          <a:lstStyle/>
          <a:p>
            <a:fld id="{9F72AA95-2974-4F00-852B-1C9D28D074B9}" type="datetimeFigureOut">
              <a:rPr lang="ca-ES" smtClean="0"/>
              <a:t>2/7/2026</a:t>
            </a:fld>
            <a:endParaRPr lang="ca-ES"/>
          </a:p>
        </p:txBody>
      </p:sp>
      <p:sp>
        <p:nvSpPr>
          <p:cNvPr id="6" name="Contenidor de peu de pàgina 5">
            <a:extLst>
              <a:ext uri="{FF2B5EF4-FFF2-40B4-BE49-F238E27FC236}">
                <a16:creationId xmlns:a16="http://schemas.microsoft.com/office/drawing/2014/main" xmlns="" id="{22954D97-BBA5-2576-3EF1-0DA2A3FAFF3F}"/>
              </a:ext>
            </a:extLst>
          </p:cNvPr>
          <p:cNvSpPr>
            <a:spLocks noGrp="1"/>
          </p:cNvSpPr>
          <p:nvPr>
            <p:ph type="ftr" sz="quarter" idx="11"/>
          </p:nvPr>
        </p:nvSpPr>
        <p:spPr/>
        <p:txBody>
          <a:bodyPr/>
          <a:lstStyle/>
          <a:p>
            <a:endParaRPr lang="ca-ES"/>
          </a:p>
        </p:txBody>
      </p:sp>
      <p:sp>
        <p:nvSpPr>
          <p:cNvPr id="7" name="Contenidor de número de diapositiva 6">
            <a:extLst>
              <a:ext uri="{FF2B5EF4-FFF2-40B4-BE49-F238E27FC236}">
                <a16:creationId xmlns:a16="http://schemas.microsoft.com/office/drawing/2014/main" xmlns="" id="{DEB2422B-EC12-C9FC-79B0-96E3209B8E2A}"/>
              </a:ext>
            </a:extLst>
          </p:cNvPr>
          <p:cNvSpPr>
            <a:spLocks noGrp="1"/>
          </p:cNvSpPr>
          <p:nvPr>
            <p:ph type="sldNum" sz="quarter" idx="12"/>
          </p:nvPr>
        </p:nvSpPr>
        <p:spPr/>
        <p:txBody>
          <a:bodyPr/>
          <a:lstStyle/>
          <a:p>
            <a:fld id="{02FE0EE0-A874-40BE-87FA-A17A737DBC02}" type="slidenum">
              <a:rPr lang="ca-ES" smtClean="0"/>
              <a:t>‹Nº›</a:t>
            </a:fld>
            <a:endParaRPr lang="ca-ES"/>
          </a:p>
        </p:txBody>
      </p:sp>
    </p:spTree>
    <p:extLst>
      <p:ext uri="{BB962C8B-B14F-4D97-AF65-F5344CB8AC3E}">
        <p14:creationId xmlns:p14="http://schemas.microsoft.com/office/powerpoint/2010/main" val="3033063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idor de títol 1">
            <a:extLst>
              <a:ext uri="{FF2B5EF4-FFF2-40B4-BE49-F238E27FC236}">
                <a16:creationId xmlns:a16="http://schemas.microsoft.com/office/drawing/2014/main" xmlns="" id="{D3941473-AFB3-A642-8582-5BAE8D11E4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p>
        </p:txBody>
      </p:sp>
      <p:sp>
        <p:nvSpPr>
          <p:cNvPr id="3" name="Contenidor de text 2">
            <a:extLst>
              <a:ext uri="{FF2B5EF4-FFF2-40B4-BE49-F238E27FC236}">
                <a16:creationId xmlns:a16="http://schemas.microsoft.com/office/drawing/2014/main" xmlns="" id="{97DA9F8D-24D0-9D33-C85C-69610AD1DA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xmlns="" id="{F0E78AEA-201A-CAE5-8D5D-6BF12ABEA1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72AA95-2974-4F00-852B-1C9D28D074B9}" type="datetimeFigureOut">
              <a:rPr lang="ca-ES" smtClean="0"/>
              <a:t>2/7/2026</a:t>
            </a:fld>
            <a:endParaRPr lang="ca-ES"/>
          </a:p>
        </p:txBody>
      </p:sp>
      <p:sp>
        <p:nvSpPr>
          <p:cNvPr id="5" name="Contenidor de peu de pàgina 4">
            <a:extLst>
              <a:ext uri="{FF2B5EF4-FFF2-40B4-BE49-F238E27FC236}">
                <a16:creationId xmlns:a16="http://schemas.microsoft.com/office/drawing/2014/main" xmlns="" id="{67BED99C-F131-D512-4123-BB8B6CD3C9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a-ES"/>
          </a:p>
        </p:txBody>
      </p:sp>
      <p:sp>
        <p:nvSpPr>
          <p:cNvPr id="6" name="Contenidor de número de diapositiva 5">
            <a:extLst>
              <a:ext uri="{FF2B5EF4-FFF2-40B4-BE49-F238E27FC236}">
                <a16:creationId xmlns:a16="http://schemas.microsoft.com/office/drawing/2014/main" xmlns="" id="{FBD8590E-63EC-F824-86BB-12DA0C137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FE0EE0-A874-40BE-87FA-A17A737DBC02}" type="slidenum">
              <a:rPr lang="ca-ES" smtClean="0"/>
              <a:t>‹Nº›</a:t>
            </a:fld>
            <a:endParaRPr lang="ca-ES"/>
          </a:p>
        </p:txBody>
      </p:sp>
    </p:spTree>
    <p:extLst>
      <p:ext uri="{BB962C8B-B14F-4D97-AF65-F5344CB8AC3E}">
        <p14:creationId xmlns:p14="http://schemas.microsoft.com/office/powerpoint/2010/main" val="1102529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tmp"/><Relationship Id="rId5" Type="http://schemas.openxmlformats.org/officeDocument/2006/relationships/image" Target="../media/image3.tm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4.tmp"/></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hyperlink" Target="https://doi.org/10.1371/journal.pbio.1000536" TargetMode="External"/><Relationship Id="rId5" Type="http://schemas.openxmlformats.org/officeDocument/2006/relationships/hyperlink" Target="https://en.wikipedia.org/wiki/Doi_(identifier)" TargetMode="External"/><Relationship Id="rId4" Type="http://schemas.openxmlformats.org/officeDocument/2006/relationships/hyperlink" Target="https://www.ncbi.nlm.nih.gov/pmc/articles/PMC2976717"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publikationen.uni-tuebingen.de/xmlui/bitstream/handle/10900/101837/CAA2017_Barcelo-Del%20Castillo_When%20all%20Agents_OA.pdf?sequence=1&amp;isAllowed=y" TargetMode="External"/><Relationship Id="rId2" Type="http://schemas.openxmlformats.org/officeDocument/2006/relationships/image" Target="../media/image29.tmp"/><Relationship Id="rId1" Type="http://schemas.openxmlformats.org/officeDocument/2006/relationships/slideLayout" Target="../slideLayouts/slideLayout7.xml"/><Relationship Id="rId4" Type="http://schemas.openxmlformats.org/officeDocument/2006/relationships/hyperlink" Target="http://dx.doi.org/10.15496/publikation-43216"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omses.net/codebases/4447/releases/1.4.0/" TargetMode="External"/><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image" Target="../media/image33.tmp"/><Relationship Id="rId1" Type="http://schemas.openxmlformats.org/officeDocument/2006/relationships/slideLayout" Target="../slideLayouts/slideLayout7.xml"/><Relationship Id="rId4" Type="http://schemas.openxmlformats.org/officeDocument/2006/relationships/image" Target="../media/image35.tmp"/></Relationships>
</file>

<file path=ppt/slides/_rels/slide26.xml.rels><?xml version="1.0" encoding="UTF-8" standalone="yes"?>
<Relationships xmlns="http://schemas.openxmlformats.org/package/2006/relationships"><Relationship Id="rId2" Type="http://schemas.openxmlformats.org/officeDocument/2006/relationships/image" Target="../media/image36.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tmp"/><Relationship Id="rId1" Type="http://schemas.openxmlformats.org/officeDocument/2006/relationships/slideLayout" Target="../slideLayouts/slideLayout7.xml"/><Relationship Id="rId6" Type="http://schemas.openxmlformats.org/officeDocument/2006/relationships/image" Target="../media/image14.tmp"/><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3" name="QuadreDeText 2">
            <a:extLst>
              <a:ext uri="{FF2B5EF4-FFF2-40B4-BE49-F238E27FC236}">
                <a16:creationId xmlns:a16="http://schemas.microsoft.com/office/drawing/2014/main" xmlns="" id="{65571F47-1E50-4207-4B7E-2BDDEA7C77B2}"/>
              </a:ext>
            </a:extLst>
          </p:cNvPr>
          <p:cNvSpPr txBox="1"/>
          <p:nvPr/>
        </p:nvSpPr>
        <p:spPr>
          <a:xfrm>
            <a:off x="1676400" y="2666170"/>
            <a:ext cx="6195646" cy="3955955"/>
          </a:xfrm>
          <a:prstGeom prst="rect">
            <a:avLst/>
          </a:prstGeom>
          <a:noFill/>
        </p:spPr>
        <p:txBody>
          <a:bodyPr wrap="square">
            <a:spAutoFit/>
          </a:bodyPr>
          <a:lstStyle/>
          <a:p>
            <a:pPr>
              <a:lnSpc>
                <a:spcPct val="115000"/>
              </a:lnSpc>
              <a:spcAft>
                <a:spcPts val="800"/>
              </a:spcAft>
              <a:buNone/>
            </a:pPr>
            <a:r>
              <a:rPr lang="ca-ES" sz="2800" b="1" kern="100" dirty="0">
                <a:effectLst/>
                <a:latin typeface="Aptos" panose="020B0004020202020204" pitchFamily="34" charset="0"/>
                <a:ea typeface="Aptos" panose="020B0004020202020204" pitchFamily="34" charset="0"/>
                <a:cs typeface="Times New Roman" panose="02020603050405020304" pitchFamily="18" charset="0"/>
              </a:rPr>
              <a:t>JUAN A. </a:t>
            </a:r>
            <a:r>
              <a:rPr lang="ca-ES" sz="2800" b="1" kern="100" dirty="0" smtClean="0">
                <a:effectLst/>
                <a:latin typeface="Aptos" panose="020B0004020202020204" pitchFamily="34" charset="0"/>
                <a:ea typeface="Aptos" panose="020B0004020202020204" pitchFamily="34" charset="0"/>
                <a:cs typeface="Times New Roman" panose="02020603050405020304" pitchFamily="18" charset="0"/>
              </a:rPr>
              <a:t>BARCELÓ</a:t>
            </a:r>
            <a:endParaRPr lang="ca-ES" sz="2800" b="1" kern="100" dirty="0">
              <a:effectLst/>
              <a:latin typeface="Aptos" panose="020B0004020202020204" pitchFamily="34" charset="0"/>
              <a:ea typeface="Aptos" panose="020B0004020202020204" pitchFamily="34" charset="0"/>
              <a:cs typeface="Times New Roman" panose="02020603050405020304" pitchFamily="18" charset="0"/>
            </a:endParaRPr>
          </a:p>
          <a:p>
            <a:r>
              <a:rPr lang="es-ES" b="1" dirty="0"/>
              <a:t>Joaquim Fort </a:t>
            </a:r>
            <a:endParaRPr lang="en-US" b="1" dirty="0"/>
          </a:p>
          <a:p>
            <a:r>
              <a:rPr lang="en-US" dirty="0" err="1"/>
              <a:t>Universitat</a:t>
            </a:r>
            <a:r>
              <a:rPr lang="en-US" dirty="0"/>
              <a:t> de Girona</a:t>
            </a:r>
            <a:endParaRPr lang="ca-ES" sz="2800" dirty="0"/>
          </a:p>
          <a:p>
            <a:r>
              <a:rPr lang="es-ES" b="1" dirty="0"/>
              <a:t>Albert García Piquer</a:t>
            </a:r>
            <a:r>
              <a:rPr lang="es-ES" dirty="0"/>
              <a:t> </a:t>
            </a:r>
          </a:p>
          <a:p>
            <a:r>
              <a:rPr lang="es-ES" dirty="0" err="1"/>
              <a:t>Universitat</a:t>
            </a:r>
            <a:r>
              <a:rPr lang="es-ES" dirty="0"/>
              <a:t> </a:t>
            </a:r>
            <a:r>
              <a:rPr lang="es-ES" dirty="0" err="1"/>
              <a:t>Autònoma</a:t>
            </a:r>
            <a:r>
              <a:rPr lang="es-ES" dirty="0"/>
              <a:t> de Barcelona</a:t>
            </a:r>
            <a:r>
              <a:rPr lang="ca-ES" b="1" dirty="0"/>
              <a:t> </a:t>
            </a:r>
            <a:endParaRPr lang="ca-ES" sz="2800" dirty="0"/>
          </a:p>
          <a:p>
            <a:r>
              <a:rPr lang="es-ES" b="1" dirty="0"/>
              <a:t>Olga Palacios</a:t>
            </a:r>
            <a:endParaRPr lang="en-US" b="1" dirty="0"/>
          </a:p>
          <a:p>
            <a:r>
              <a:rPr lang="en-US" dirty="0"/>
              <a:t>Durham University</a:t>
            </a:r>
            <a:endParaRPr lang="ca-ES" sz="2800" dirty="0"/>
          </a:p>
          <a:p>
            <a:r>
              <a:rPr lang="es-ES" b="1" dirty="0"/>
              <a:t>Ramón </a:t>
            </a:r>
            <a:r>
              <a:rPr lang="es-ES" b="1" dirty="0" err="1"/>
              <a:t>Buxó</a:t>
            </a:r>
            <a:endParaRPr lang="es-ES" b="1" dirty="0"/>
          </a:p>
          <a:p>
            <a:r>
              <a:rPr lang="es-ES" dirty="0"/>
              <a:t> </a:t>
            </a:r>
            <a:r>
              <a:rPr lang="en-US" dirty="0" err="1"/>
              <a:t>Museu</a:t>
            </a:r>
            <a:r>
              <a:rPr lang="en-US" dirty="0"/>
              <a:t> </a:t>
            </a:r>
            <a:r>
              <a:rPr lang="en-US" dirty="0" err="1"/>
              <a:t>d’Arqueologia</a:t>
            </a:r>
            <a:r>
              <a:rPr lang="en-US" dirty="0"/>
              <a:t> de Catalunya</a:t>
            </a:r>
            <a:endParaRPr lang="ca-ES" sz="2800" dirty="0"/>
          </a:p>
          <a:p>
            <a:r>
              <a:rPr lang="es-ES" b="1" dirty="0"/>
              <a:t>Jaume Noguera</a:t>
            </a:r>
            <a:r>
              <a:rPr lang="es-ES" b="1" baseline="30000" dirty="0"/>
              <a:t> </a:t>
            </a:r>
          </a:p>
          <a:p>
            <a:r>
              <a:rPr lang="es-ES" dirty="0" err="1"/>
              <a:t>Universitat</a:t>
            </a:r>
            <a:r>
              <a:rPr lang="es-ES" dirty="0"/>
              <a:t> </a:t>
            </a:r>
            <a:r>
              <a:rPr lang="es-ES" dirty="0" err="1"/>
              <a:t>Autònoma</a:t>
            </a:r>
            <a:r>
              <a:rPr lang="es-ES" dirty="0"/>
              <a:t> de Barcelona</a:t>
            </a:r>
            <a:r>
              <a:rPr lang="ca-ES" b="1" dirty="0"/>
              <a:t> </a:t>
            </a:r>
            <a:endParaRPr lang="ca-ES" sz="2800" dirty="0"/>
          </a:p>
          <a:p>
            <a:pPr algn="ctr">
              <a:lnSpc>
                <a:spcPct val="115000"/>
              </a:lnSpc>
              <a:spcAft>
                <a:spcPts val="800"/>
              </a:spcAft>
              <a:buNone/>
            </a:pPr>
            <a:endParaRPr lang="ca-ES" sz="2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ítol 5">
            <a:extLst>
              <a:ext uri="{FF2B5EF4-FFF2-40B4-BE49-F238E27FC236}">
                <a16:creationId xmlns:a16="http://schemas.microsoft.com/office/drawing/2014/main" xmlns="" id="{F36CEEF1-5B57-8673-C0BE-82813F59F18A}"/>
              </a:ext>
            </a:extLst>
          </p:cNvPr>
          <p:cNvSpPr>
            <a:spLocks noGrp="1"/>
          </p:cNvSpPr>
          <p:nvPr>
            <p:ph type="title"/>
          </p:nvPr>
        </p:nvSpPr>
        <p:spPr>
          <a:xfrm>
            <a:off x="3215390" y="165390"/>
            <a:ext cx="8223998" cy="763600"/>
          </a:xfrm>
        </p:spPr>
        <p:txBody>
          <a:bodyPr>
            <a:normAutofit fontScale="90000"/>
          </a:bodyPr>
          <a:lstStyle/>
          <a:p>
            <a:pPr algn="ctr"/>
            <a:r>
              <a:rPr lang="en-US" dirty="0"/>
              <a:t>From Complicated Models to Complex Dynamics: </a:t>
            </a:r>
            <a:br>
              <a:rPr lang="en-US" dirty="0"/>
            </a:br>
            <a:r>
              <a:rPr lang="en-US" sz="3600" dirty="0"/>
              <a:t>The Computer Simulation of Prehistoric Social Worlds</a:t>
            </a:r>
            <a:r>
              <a:rPr lang="ca-ES" b="1" kern="100" dirty="0">
                <a:latin typeface="Aptos" panose="020B0004020202020204" pitchFamily="34" charset="0"/>
                <a:ea typeface="Aptos" panose="020B0004020202020204" pitchFamily="34" charset="0"/>
                <a:cs typeface="Times New Roman" panose="02020603050405020304" pitchFamily="18" charset="0"/>
              </a:rPr>
              <a:t/>
            </a:r>
            <a:br>
              <a:rPr lang="ca-ES" b="1" kern="100" dirty="0">
                <a:latin typeface="Aptos" panose="020B0004020202020204" pitchFamily="34" charset="0"/>
                <a:ea typeface="Aptos" panose="020B0004020202020204" pitchFamily="34" charset="0"/>
                <a:cs typeface="Times New Roman" panose="02020603050405020304" pitchFamily="18" charset="0"/>
              </a:rPr>
            </a:br>
            <a:r>
              <a:rPr lang="ca-ES" b="1" kern="100" dirty="0" smtClean="0">
                <a:latin typeface="Aptos" panose="020B0004020202020204" pitchFamily="34" charset="0"/>
                <a:ea typeface="Aptos" panose="020B0004020202020204" pitchFamily="34" charset="0"/>
                <a:cs typeface="Times New Roman" panose="02020603050405020304" pitchFamily="18" charset="0"/>
              </a:rPr>
              <a:t/>
            </a:r>
            <a:br>
              <a:rPr lang="ca-ES" b="1" kern="100" dirty="0" smtClean="0">
                <a:latin typeface="Aptos" panose="020B0004020202020204" pitchFamily="34" charset="0"/>
                <a:ea typeface="Aptos" panose="020B0004020202020204" pitchFamily="34" charset="0"/>
                <a:cs typeface="Times New Roman" panose="02020603050405020304" pitchFamily="18" charset="0"/>
              </a:rPr>
            </a:br>
            <a:r>
              <a:rPr lang="ca-ES" b="1" kern="100" dirty="0">
                <a:latin typeface="Aptos" panose="020B0004020202020204" pitchFamily="34" charset="0"/>
                <a:ea typeface="Aptos" panose="020B0004020202020204" pitchFamily="34" charset="0"/>
                <a:cs typeface="Times New Roman" panose="02020603050405020304" pitchFamily="18" charset="0"/>
              </a:rPr>
              <a:t/>
            </a:r>
            <a:br>
              <a:rPr lang="ca-ES" b="1" kern="100" dirty="0">
                <a:latin typeface="Aptos" panose="020B0004020202020204" pitchFamily="34" charset="0"/>
                <a:ea typeface="Aptos" panose="020B0004020202020204" pitchFamily="34" charset="0"/>
                <a:cs typeface="Times New Roman" panose="02020603050405020304" pitchFamily="18" charset="0"/>
              </a:rPr>
            </a:br>
            <a:r>
              <a:rPr lang="ca-ES" b="1" kern="100" dirty="0">
                <a:latin typeface="Aptos" panose="020B0004020202020204" pitchFamily="34" charset="0"/>
                <a:ea typeface="Aptos" panose="020B0004020202020204" pitchFamily="34" charset="0"/>
                <a:cs typeface="Times New Roman" panose="02020603050405020304" pitchFamily="18" charset="0"/>
              </a:rPr>
              <a:t/>
            </a:r>
            <a:br>
              <a:rPr lang="ca-ES" b="1" kern="100" dirty="0">
                <a:latin typeface="Aptos" panose="020B0004020202020204" pitchFamily="34" charset="0"/>
                <a:ea typeface="Aptos" panose="020B0004020202020204" pitchFamily="34" charset="0"/>
                <a:cs typeface="Times New Roman" panose="02020603050405020304" pitchFamily="18" charset="0"/>
              </a:rPr>
            </a:br>
            <a:r>
              <a:rPr lang="ca-ES" b="1" kern="100" dirty="0">
                <a:latin typeface="Aptos" panose="020B0004020202020204" pitchFamily="34" charset="0"/>
                <a:ea typeface="Aptos" panose="020B0004020202020204" pitchFamily="34" charset="0"/>
                <a:cs typeface="Times New Roman" panose="02020603050405020304" pitchFamily="18" charset="0"/>
              </a:rPr>
              <a:t>  </a:t>
            </a:r>
            <a:br>
              <a:rPr lang="ca-ES" b="1" kern="100" dirty="0">
                <a:latin typeface="Aptos" panose="020B0004020202020204" pitchFamily="34" charset="0"/>
                <a:ea typeface="Aptos" panose="020B0004020202020204" pitchFamily="34" charset="0"/>
                <a:cs typeface="Times New Roman" panose="02020603050405020304" pitchFamily="18" charset="0"/>
              </a:rPr>
            </a:br>
            <a:r>
              <a:rPr lang="ca-ES" b="1" kern="100" dirty="0">
                <a:latin typeface="Aptos" panose="020B0004020202020204" pitchFamily="34" charset="0"/>
                <a:ea typeface="Aptos" panose="020B0004020202020204" pitchFamily="34" charset="0"/>
                <a:cs typeface="Times New Roman" panose="02020603050405020304" pitchFamily="18" charset="0"/>
              </a:rPr>
              <a:t/>
            </a:r>
            <a:br>
              <a:rPr lang="ca-ES" b="1" kern="100" dirty="0">
                <a:latin typeface="Aptos" panose="020B0004020202020204" pitchFamily="34" charset="0"/>
                <a:ea typeface="Aptos" panose="020B0004020202020204" pitchFamily="34" charset="0"/>
                <a:cs typeface="Times New Roman" panose="02020603050405020304" pitchFamily="18" charset="0"/>
              </a:rPr>
            </a:br>
            <a:endParaRPr lang="ca-ES" dirty="0"/>
          </a:p>
        </p:txBody>
      </p:sp>
      <p:pic>
        <p:nvPicPr>
          <p:cNvPr id="8" name="Imatge 7">
            <a:extLst>
              <a:ext uri="{FF2B5EF4-FFF2-40B4-BE49-F238E27FC236}">
                <a16:creationId xmlns:a16="http://schemas.microsoft.com/office/drawing/2014/main" xmlns="" id="{9C99D54B-5B6F-6745-0859-A12EB6E33F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43354"/>
            <a:ext cx="1676400" cy="350234"/>
          </a:xfrm>
          <a:prstGeom prst="rect">
            <a:avLst/>
          </a:prstGeom>
        </p:spPr>
      </p:pic>
      <p:pic>
        <p:nvPicPr>
          <p:cNvPr id="10" name="Imatge 9">
            <a:extLst>
              <a:ext uri="{FF2B5EF4-FFF2-40B4-BE49-F238E27FC236}">
                <a16:creationId xmlns:a16="http://schemas.microsoft.com/office/drawing/2014/main" xmlns="" id="{27079C5E-0AA2-A247-F4FF-1A22B49CB7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481"/>
            <a:ext cx="3015403" cy="880508"/>
          </a:xfrm>
          <a:prstGeom prst="rect">
            <a:avLst/>
          </a:prstGeom>
        </p:spPr>
      </p:pic>
      <p:pic>
        <p:nvPicPr>
          <p:cNvPr id="12" name="Imatge 11">
            <a:extLst>
              <a:ext uri="{FF2B5EF4-FFF2-40B4-BE49-F238E27FC236}">
                <a16:creationId xmlns:a16="http://schemas.microsoft.com/office/drawing/2014/main" xmlns="" id="{1FAEBC69-14D5-AB53-4516-F9EF6C8AFE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1295" y="891695"/>
            <a:ext cx="1194108" cy="294072"/>
          </a:xfrm>
          <a:prstGeom prst="rect">
            <a:avLst/>
          </a:prstGeom>
        </p:spPr>
      </p:pic>
      <p:pic>
        <p:nvPicPr>
          <p:cNvPr id="14" name="Imatge 13">
            <a:extLst>
              <a:ext uri="{FF2B5EF4-FFF2-40B4-BE49-F238E27FC236}">
                <a16:creationId xmlns:a16="http://schemas.microsoft.com/office/drawing/2014/main" xmlns="" id="{639E5591-2D48-F10F-5808-DB1A4FBAD5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2092" y="2733626"/>
            <a:ext cx="3162741" cy="6001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tge 2">
            <a:extLst>
              <a:ext uri="{FF2B5EF4-FFF2-40B4-BE49-F238E27FC236}">
                <a16:creationId xmlns:a16="http://schemas.microsoft.com/office/drawing/2014/main" xmlns="" id="{AD71B82C-84A8-3AB1-0A5A-6F3252060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994" y="255253"/>
            <a:ext cx="5258534" cy="5953956"/>
          </a:xfrm>
          <a:prstGeom prst="rect">
            <a:avLst/>
          </a:prstGeom>
        </p:spPr>
      </p:pic>
      <p:sp>
        <p:nvSpPr>
          <p:cNvPr id="5" name="QuadreDeText 4">
            <a:extLst>
              <a:ext uri="{FF2B5EF4-FFF2-40B4-BE49-F238E27FC236}">
                <a16:creationId xmlns:a16="http://schemas.microsoft.com/office/drawing/2014/main" xmlns="" id="{4B0C0E35-F370-6288-1B03-0C6FB6DE7BFF}"/>
              </a:ext>
            </a:extLst>
          </p:cNvPr>
          <p:cNvSpPr txBox="1"/>
          <p:nvPr/>
        </p:nvSpPr>
        <p:spPr>
          <a:xfrm>
            <a:off x="5883543" y="684544"/>
            <a:ext cx="6094070" cy="3046988"/>
          </a:xfrm>
          <a:prstGeom prst="rect">
            <a:avLst/>
          </a:prstGeom>
          <a:noFill/>
        </p:spPr>
        <p:txBody>
          <a:bodyPr wrap="square">
            <a:spAutoFit/>
          </a:bodyPr>
          <a:lstStyle/>
          <a:p>
            <a:pPr algn="just">
              <a:buNone/>
            </a:pPr>
            <a:r>
              <a:rPr lang="en-US" sz="3200" b="1" i="1" spc="5" dirty="0">
                <a:effectLst/>
                <a:latin typeface="Times New Roman" panose="02020603050405020304" pitchFamily="18" charset="0"/>
                <a:ea typeface="Times New Roman" panose="02020603050405020304" pitchFamily="18" charset="0"/>
              </a:rPr>
              <a:t>Explicit</a:t>
            </a:r>
            <a:r>
              <a:rPr lang="en-US" sz="3200" b="1" spc="5" dirty="0">
                <a:effectLst/>
                <a:latin typeface="Times New Roman" panose="02020603050405020304" pitchFamily="18" charset="0"/>
                <a:ea typeface="Times New Roman" panose="02020603050405020304" pitchFamily="18" charset="0"/>
              </a:rPr>
              <a:t> time </a:t>
            </a:r>
            <a:r>
              <a:rPr lang="en-US" sz="3200" spc="5" dirty="0">
                <a:effectLst/>
                <a:latin typeface="Times New Roman" panose="02020603050405020304" pitchFamily="18" charset="0"/>
                <a:ea typeface="Times New Roman" panose="02020603050405020304" pitchFamily="18" charset="0"/>
              </a:rPr>
              <a:t>occurs when the model directly incorporates empirical chronological information, such as dated observations tied to specific spatial coordinates. </a:t>
            </a:r>
          </a:p>
        </p:txBody>
      </p:sp>
    </p:spTree>
    <p:extLst>
      <p:ext uri="{BB962C8B-B14F-4D97-AF65-F5344CB8AC3E}">
        <p14:creationId xmlns:p14="http://schemas.microsoft.com/office/powerpoint/2010/main" val="565438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203D3D6-DDCD-3C97-5AF5-98E287313055}"/>
            </a:ext>
          </a:extLst>
        </p:cNvPr>
        <p:cNvGrpSpPr/>
        <p:nvPr/>
      </p:nvGrpSpPr>
      <p:grpSpPr>
        <a:xfrm>
          <a:off x="0" y="0"/>
          <a:ext cx="0" cy="0"/>
          <a:chOff x="0" y="0"/>
          <a:chExt cx="0" cy="0"/>
        </a:xfrm>
      </p:grpSpPr>
      <p:pic>
        <p:nvPicPr>
          <p:cNvPr id="3" name="Imatge 2">
            <a:extLst>
              <a:ext uri="{FF2B5EF4-FFF2-40B4-BE49-F238E27FC236}">
                <a16:creationId xmlns:a16="http://schemas.microsoft.com/office/drawing/2014/main" xmlns="" id="{9B476270-84AB-70D5-F23A-AD625DBA96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226" y="447259"/>
            <a:ext cx="5220429" cy="5963482"/>
          </a:xfrm>
          <a:prstGeom prst="rect">
            <a:avLst/>
          </a:prstGeom>
        </p:spPr>
      </p:pic>
      <p:sp>
        <p:nvSpPr>
          <p:cNvPr id="5" name="QuadreDeText 4">
            <a:extLst>
              <a:ext uri="{FF2B5EF4-FFF2-40B4-BE49-F238E27FC236}">
                <a16:creationId xmlns:a16="http://schemas.microsoft.com/office/drawing/2014/main" xmlns="" id="{46B75293-4078-96BD-D499-8B4F44445765}"/>
              </a:ext>
            </a:extLst>
          </p:cNvPr>
          <p:cNvSpPr txBox="1"/>
          <p:nvPr/>
        </p:nvSpPr>
        <p:spPr>
          <a:xfrm>
            <a:off x="489130" y="357901"/>
            <a:ext cx="5220429" cy="5509200"/>
          </a:xfrm>
          <a:prstGeom prst="rect">
            <a:avLst/>
          </a:prstGeom>
          <a:noFill/>
        </p:spPr>
        <p:txBody>
          <a:bodyPr wrap="square">
            <a:spAutoFit/>
          </a:bodyPr>
          <a:lstStyle/>
          <a:p>
            <a:r>
              <a:rPr lang="en-US" sz="3200" b="1" i="1" spc="5" dirty="0">
                <a:latin typeface="Times New Roman" panose="02020603050405020304" pitchFamily="18" charset="0"/>
                <a:ea typeface="Aptos" panose="020B0004020202020204" pitchFamily="34" charset="0"/>
                <a:cs typeface="Times New Roman" panose="02020603050405020304" pitchFamily="18" charset="0"/>
              </a:rPr>
              <a:t>E</a:t>
            </a:r>
            <a:r>
              <a:rPr lang="en-US" sz="3200" b="1" i="1" spc="5" dirty="0">
                <a:effectLst/>
                <a:latin typeface="Times New Roman" panose="02020603050405020304" pitchFamily="18" charset="0"/>
                <a:ea typeface="Aptos" panose="020B0004020202020204" pitchFamily="34" charset="0"/>
                <a:cs typeface="Times New Roman" panose="02020603050405020304" pitchFamily="18" charset="0"/>
              </a:rPr>
              <a:t>mergent</a:t>
            </a:r>
            <a:r>
              <a:rPr lang="en-US" sz="3200" b="1" spc="5" dirty="0">
                <a:effectLst/>
                <a:latin typeface="Times New Roman" panose="02020603050405020304" pitchFamily="18" charset="0"/>
                <a:ea typeface="Aptos" panose="020B0004020202020204" pitchFamily="34" charset="0"/>
                <a:cs typeface="Times New Roman" panose="02020603050405020304" pitchFamily="18" charset="0"/>
              </a:rPr>
              <a:t> time </a:t>
            </a:r>
            <a:r>
              <a:rPr lang="en-US" sz="3200" spc="5" dirty="0">
                <a:effectLst/>
                <a:latin typeface="Times New Roman" panose="02020603050405020304" pitchFamily="18" charset="0"/>
                <a:ea typeface="Aptos" panose="020B0004020202020204" pitchFamily="34" charset="0"/>
                <a:cs typeface="Times New Roman" panose="02020603050405020304" pitchFamily="18" charset="0"/>
              </a:rPr>
              <a:t>operates differently. </a:t>
            </a:r>
          </a:p>
          <a:p>
            <a:endParaRPr lang="en-US" sz="3200" spc="5"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Modeled events are not initially tied to calendar years but arise through repeated iterations of behavioral or demographic cycles. 	The number of iterations defines the internal temporal structure of the model.</a:t>
            </a:r>
            <a:endParaRPr lang="en-US" sz="3200" spc="5"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29065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QuadreDeText 1">
            <a:extLst>
              <a:ext uri="{FF2B5EF4-FFF2-40B4-BE49-F238E27FC236}">
                <a16:creationId xmlns:a16="http://schemas.microsoft.com/office/drawing/2014/main" xmlns="" id="{C43DFE68-028B-CCD8-D95B-EF1CA5E49218}"/>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22" name="QuadreDeText 21">
            <a:extLst>
              <a:ext uri="{FF2B5EF4-FFF2-40B4-BE49-F238E27FC236}">
                <a16:creationId xmlns:a16="http://schemas.microsoft.com/office/drawing/2014/main" xmlns="" id="{449C6B46-3654-A05A-592D-D9B07A8AC5EA}"/>
              </a:ext>
            </a:extLst>
          </p:cNvPr>
          <p:cNvSpPr txBox="1"/>
          <p:nvPr/>
        </p:nvSpPr>
        <p:spPr>
          <a:xfrm>
            <a:off x="541176" y="541176"/>
            <a:ext cx="6647974" cy="369332"/>
          </a:xfrm>
          <a:prstGeom prst="rect">
            <a:avLst/>
          </a:prstGeom>
          <a:noFill/>
        </p:spPr>
        <p:txBody>
          <a:bodyPr wrap="none" rtlCol="0">
            <a:spAutoFit/>
          </a:bodyPr>
          <a:lstStyle/>
          <a:p>
            <a:r>
              <a:rPr lang="ca-ES" dirty="0"/>
              <a:t>EQUATION-BASED MODELS				</a:t>
            </a:r>
          </a:p>
        </p:txBody>
      </p:sp>
      <p:sp>
        <p:nvSpPr>
          <p:cNvPr id="4" name="QuadreDeText 3">
            <a:extLst>
              <a:ext uri="{FF2B5EF4-FFF2-40B4-BE49-F238E27FC236}">
                <a16:creationId xmlns:a16="http://schemas.microsoft.com/office/drawing/2014/main" xmlns="" id="{C76B896D-C0A3-5864-29D8-40749D97909E}"/>
              </a:ext>
            </a:extLst>
          </p:cNvPr>
          <p:cNvSpPr txBox="1"/>
          <p:nvPr/>
        </p:nvSpPr>
        <p:spPr>
          <a:xfrm>
            <a:off x="5838092" y="1058939"/>
            <a:ext cx="5305059" cy="4031873"/>
          </a:xfrm>
          <a:prstGeom prst="rect">
            <a:avLst/>
          </a:prstGeom>
          <a:noFill/>
        </p:spPr>
        <p:txBody>
          <a:bodyPr wrap="square">
            <a:spAutoFit/>
          </a:bodyPr>
          <a:lstStyle/>
          <a:p>
            <a:pPr lvl="0"/>
            <a:r>
              <a:rPr lang="en-US" sz="3200" b="1" dirty="0">
                <a:latin typeface="Times New Roman" panose="02020603050405020304" pitchFamily="18" charset="0"/>
                <a:cs typeface="Times New Roman" panose="02020603050405020304" pitchFamily="18" charset="0"/>
              </a:rPr>
              <a:t>Reaction-Diffusion (RD) model.</a:t>
            </a:r>
          </a:p>
          <a:p>
            <a:pPr lvl="0"/>
            <a:endParaRPr lang="en-US" sz="3200" dirty="0">
              <a:latin typeface="Times New Roman" panose="02020603050405020304" pitchFamily="18" charset="0"/>
              <a:cs typeface="Times New Roman" panose="02020603050405020304" pitchFamily="18" charset="0"/>
            </a:endParaRPr>
          </a:p>
          <a:p>
            <a:pPr lvl="0"/>
            <a:r>
              <a:rPr lang="en-US" sz="3200" dirty="0">
                <a:latin typeface="Times New Roman" panose="02020603050405020304" pitchFamily="18" charset="0"/>
                <a:cs typeface="Times New Roman" panose="02020603050405020304" pitchFamily="18" charset="0"/>
              </a:rPr>
              <a:t>It describes how population density grows locally and disperses across space, capturing the </a:t>
            </a:r>
            <a:r>
              <a:rPr lang="en-US" sz="3200" dirty="0" err="1">
                <a:latin typeface="Times New Roman" panose="02020603050405020304" pitchFamily="18" charset="0"/>
                <a:cs typeface="Times New Roman" panose="02020603050405020304" pitchFamily="18" charset="0"/>
              </a:rPr>
              <a:t>spatio</a:t>
            </a:r>
            <a:r>
              <a:rPr lang="en-US" sz="3200" dirty="0">
                <a:latin typeface="Times New Roman" panose="02020603050405020304" pitchFamily="18" charset="0"/>
                <a:cs typeface="Times New Roman" panose="02020603050405020304" pitchFamily="18" charset="0"/>
              </a:rPr>
              <a:t>-temporal dynamics of expansion.</a:t>
            </a:r>
            <a:endParaRPr lang="ca-ES" sz="3200" dirty="0">
              <a:latin typeface="Times New Roman" panose="02020603050405020304" pitchFamily="18" charset="0"/>
              <a:cs typeface="Times New Roman" panose="02020603050405020304" pitchFamily="18" charset="0"/>
            </a:endParaRPr>
          </a:p>
        </p:txBody>
      </p:sp>
      <p:sp>
        <p:nvSpPr>
          <p:cNvPr id="3" name="QuadreDeText 2">
            <a:extLst>
              <a:ext uri="{FF2B5EF4-FFF2-40B4-BE49-F238E27FC236}">
                <a16:creationId xmlns:a16="http://schemas.microsoft.com/office/drawing/2014/main" xmlns="" id="{F386080C-DE30-87F4-D67D-0AE5AAF0A979}"/>
              </a:ext>
            </a:extLst>
          </p:cNvPr>
          <p:cNvSpPr txBox="1"/>
          <p:nvPr/>
        </p:nvSpPr>
        <p:spPr>
          <a:xfrm>
            <a:off x="387812" y="5554141"/>
            <a:ext cx="3689666" cy="830997"/>
          </a:xfrm>
          <a:prstGeom prst="rect">
            <a:avLst/>
          </a:prstGeom>
          <a:noFill/>
        </p:spPr>
        <p:txBody>
          <a:bodyPr wrap="square">
            <a:spAutoFit/>
          </a:bodyPr>
          <a:lstStyle/>
          <a:p>
            <a:r>
              <a:rPr lang="en-US" sz="1200" dirty="0"/>
              <a:t>Fort, J. (2012). Synthesis between demic and cultural diffusion in the Neolithic transition in Europe. </a:t>
            </a:r>
            <a:r>
              <a:rPr lang="en-US" sz="1200" i="1" dirty="0"/>
              <a:t>Proceedings of the National Academy of Sciences</a:t>
            </a:r>
            <a:r>
              <a:rPr lang="en-US" sz="1200" dirty="0"/>
              <a:t>, </a:t>
            </a:r>
            <a:r>
              <a:rPr lang="en-US" sz="1200" i="1" dirty="0"/>
              <a:t>109</a:t>
            </a:r>
            <a:r>
              <a:rPr lang="en-US" sz="1200" dirty="0"/>
              <a:t>(46), 18669-18673.</a:t>
            </a:r>
            <a:endParaRPr lang="ca-ES" sz="1200" dirty="0"/>
          </a:p>
        </p:txBody>
      </p:sp>
      <p:pic>
        <p:nvPicPr>
          <p:cNvPr id="5" name="Imatge 4">
            <a:extLst>
              <a:ext uri="{FF2B5EF4-FFF2-40B4-BE49-F238E27FC236}">
                <a16:creationId xmlns:a16="http://schemas.microsoft.com/office/drawing/2014/main" xmlns="" id="{E7039CE7-D173-8B1F-A48E-C0BCE40441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275" y="1146255"/>
            <a:ext cx="1887370" cy="1089025"/>
          </a:xfrm>
          <a:prstGeom prst="rect">
            <a:avLst/>
          </a:prstGeom>
        </p:spPr>
      </p:pic>
      <p:pic>
        <p:nvPicPr>
          <p:cNvPr id="6" name="Imatge 5">
            <a:extLst>
              <a:ext uri="{FF2B5EF4-FFF2-40B4-BE49-F238E27FC236}">
                <a16:creationId xmlns:a16="http://schemas.microsoft.com/office/drawing/2014/main" xmlns="" id="{C2C390DA-6D2A-A87C-C33A-79EC5E317C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8482" y="1276864"/>
            <a:ext cx="2126609" cy="827807"/>
          </a:xfrm>
          <a:prstGeom prst="rect">
            <a:avLst/>
          </a:prstGeom>
        </p:spPr>
      </p:pic>
      <p:pic>
        <p:nvPicPr>
          <p:cNvPr id="8" name="Imatge 7">
            <a:extLst>
              <a:ext uri="{FF2B5EF4-FFF2-40B4-BE49-F238E27FC236}">
                <a16:creationId xmlns:a16="http://schemas.microsoft.com/office/drawing/2014/main" xmlns="" id="{B5B481EB-0BC5-9AB1-972E-FEB773B9E2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414" y="2235280"/>
            <a:ext cx="3034136" cy="728764"/>
          </a:xfrm>
          <a:prstGeom prst="rect">
            <a:avLst/>
          </a:prstGeom>
        </p:spPr>
      </p:pic>
      <p:pic>
        <p:nvPicPr>
          <p:cNvPr id="10" name="Imatge 9">
            <a:extLst>
              <a:ext uri="{FF2B5EF4-FFF2-40B4-BE49-F238E27FC236}">
                <a16:creationId xmlns:a16="http://schemas.microsoft.com/office/drawing/2014/main" xmlns="" id="{7C0B4DCC-D582-10CF-B8BA-6123EB3CB3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375" y="2918787"/>
            <a:ext cx="3483621" cy="2501061"/>
          </a:xfrm>
          <a:prstGeom prst="rect">
            <a:avLst/>
          </a:prstGeom>
        </p:spPr>
      </p:pic>
    </p:spTree>
    <p:extLst>
      <p:ext uri="{BB962C8B-B14F-4D97-AF65-F5344CB8AC3E}">
        <p14:creationId xmlns:p14="http://schemas.microsoft.com/office/powerpoint/2010/main" val="4265689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atial-temporal DB v3: Start/End time + geo buffer">
            <a:extLst>
              <a:ext uri="{FF2B5EF4-FFF2-40B4-BE49-F238E27FC236}">
                <a16:creationId xmlns:a16="http://schemas.microsoft.com/office/drawing/2014/main" xmlns="" id="{A55E4745-AF95-5275-8F72-10DBEA2E60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12192000" cy="6805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16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xmlns="" id="{6465F2DE-28DB-0E61-B687-4A01A204825E}"/>
            </a:ext>
          </a:extLst>
        </p:cNvPr>
        <p:cNvGrpSpPr/>
        <p:nvPr/>
      </p:nvGrpSpPr>
      <p:grpSpPr>
        <a:xfrm>
          <a:off x="0" y="0"/>
          <a:ext cx="0" cy="0"/>
          <a:chOff x="0" y="0"/>
          <a:chExt cx="0" cy="0"/>
        </a:xfrm>
      </p:grpSpPr>
      <p:sp>
        <p:nvSpPr>
          <p:cNvPr id="2" name="QuadreDeText 1">
            <a:extLst>
              <a:ext uri="{FF2B5EF4-FFF2-40B4-BE49-F238E27FC236}">
                <a16:creationId xmlns:a16="http://schemas.microsoft.com/office/drawing/2014/main" xmlns="" id="{0D1E8A1E-3E4E-CBB0-D9EF-567CB112A59B}"/>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22" name="QuadreDeText 21">
            <a:extLst>
              <a:ext uri="{FF2B5EF4-FFF2-40B4-BE49-F238E27FC236}">
                <a16:creationId xmlns:a16="http://schemas.microsoft.com/office/drawing/2014/main" xmlns="" id="{7177D5EF-2496-115A-B943-7E66B807C029}"/>
              </a:ext>
            </a:extLst>
          </p:cNvPr>
          <p:cNvSpPr txBox="1"/>
          <p:nvPr/>
        </p:nvSpPr>
        <p:spPr>
          <a:xfrm>
            <a:off x="541176" y="541176"/>
            <a:ext cx="6647974" cy="369332"/>
          </a:xfrm>
          <a:prstGeom prst="rect">
            <a:avLst/>
          </a:prstGeom>
          <a:noFill/>
        </p:spPr>
        <p:txBody>
          <a:bodyPr wrap="none" rtlCol="0">
            <a:spAutoFit/>
          </a:bodyPr>
          <a:lstStyle/>
          <a:p>
            <a:r>
              <a:rPr lang="ca-ES" dirty="0"/>
              <a:t>EQUATION-BASED MODELS				</a:t>
            </a:r>
          </a:p>
        </p:txBody>
      </p:sp>
      <p:sp>
        <p:nvSpPr>
          <p:cNvPr id="4" name="QuadreDeText 3">
            <a:extLst>
              <a:ext uri="{FF2B5EF4-FFF2-40B4-BE49-F238E27FC236}">
                <a16:creationId xmlns:a16="http://schemas.microsoft.com/office/drawing/2014/main" xmlns="" id="{6324CDD1-6B01-86DC-89BE-485771203508}"/>
              </a:ext>
            </a:extLst>
          </p:cNvPr>
          <p:cNvSpPr txBox="1"/>
          <p:nvPr/>
        </p:nvSpPr>
        <p:spPr>
          <a:xfrm>
            <a:off x="6868127" y="725842"/>
            <a:ext cx="4854214" cy="5232202"/>
          </a:xfrm>
          <a:prstGeom prst="rect">
            <a:avLst/>
          </a:prstGeom>
          <a:noFill/>
        </p:spPr>
        <p:txBody>
          <a:bodyPr wrap="square">
            <a:spAutoFit/>
          </a:bodyPr>
          <a:lstStyle/>
          <a:p>
            <a:r>
              <a:rPr lang="en-US" sz="2400" dirty="0"/>
              <a:t>However, input archaeological data cannot always be treated as simple points on a map. 	</a:t>
            </a:r>
          </a:p>
          <a:p>
            <a:endParaRPr lang="en-US" sz="2400" dirty="0"/>
          </a:p>
          <a:p>
            <a:r>
              <a:rPr lang="en-US" sz="2400" dirty="0"/>
              <a:t> </a:t>
            </a:r>
            <a:r>
              <a:rPr lang="ca-ES" sz="2400" dirty="0" err="1"/>
              <a:t>We</a:t>
            </a:r>
            <a:r>
              <a:rPr lang="ca-ES" sz="2400" dirty="0"/>
              <a:t> </a:t>
            </a:r>
            <a:r>
              <a:rPr lang="ca-ES" sz="2400" dirty="0" err="1"/>
              <a:t>should</a:t>
            </a:r>
            <a:r>
              <a:rPr lang="ca-ES" sz="2400" dirty="0"/>
              <a:t> </a:t>
            </a:r>
            <a:r>
              <a:rPr lang="ca-ES" sz="2400" dirty="0" err="1"/>
              <a:t>implement</a:t>
            </a:r>
            <a:r>
              <a:rPr lang="ca-ES" sz="2400" dirty="0"/>
              <a:t> </a:t>
            </a:r>
            <a:r>
              <a:rPr lang="ca-ES" sz="2400" dirty="0" err="1"/>
              <a:t>the</a:t>
            </a:r>
            <a:r>
              <a:rPr lang="ca-ES" sz="2400" dirty="0"/>
              <a:t> </a:t>
            </a:r>
            <a:r>
              <a:rPr lang="ca-ES" sz="2400" dirty="0" err="1"/>
              <a:t>reaction-diffusion</a:t>
            </a:r>
            <a:r>
              <a:rPr lang="ca-ES" sz="2400" dirty="0"/>
              <a:t> model </a:t>
            </a:r>
            <a:r>
              <a:rPr lang="ca-ES" sz="2400" dirty="0" err="1"/>
              <a:t>by</a:t>
            </a:r>
            <a:r>
              <a:rPr lang="ca-ES" sz="2400" dirty="0"/>
              <a:t> </a:t>
            </a:r>
            <a:r>
              <a:rPr lang="ca-ES" sz="2400" dirty="0" err="1"/>
              <a:t>replacing</a:t>
            </a:r>
            <a:r>
              <a:rPr lang="ca-ES" sz="2400" dirty="0"/>
              <a:t> </a:t>
            </a:r>
            <a:r>
              <a:rPr lang="ca-ES" sz="2400" dirty="0" err="1"/>
              <a:t>fixed</a:t>
            </a:r>
            <a:r>
              <a:rPr lang="ca-ES" sz="2400" dirty="0"/>
              <a:t> </a:t>
            </a:r>
            <a:r>
              <a:rPr lang="ca-ES" sz="2400" dirty="0" err="1"/>
              <a:t>locations</a:t>
            </a:r>
            <a:r>
              <a:rPr lang="ca-ES" sz="2400" dirty="0"/>
              <a:t> </a:t>
            </a:r>
            <a:r>
              <a:rPr lang="ca-ES" sz="2400" dirty="0" err="1"/>
              <a:t>and</a:t>
            </a:r>
            <a:r>
              <a:rPr lang="ca-ES" sz="2400" dirty="0"/>
              <a:t> dates </a:t>
            </a:r>
            <a:r>
              <a:rPr lang="ca-ES" sz="2400" dirty="0" err="1"/>
              <a:t>with</a:t>
            </a:r>
            <a:r>
              <a:rPr lang="ca-ES" sz="2400" dirty="0"/>
              <a:t> </a:t>
            </a:r>
            <a:r>
              <a:rPr lang="ca-ES" sz="2400" dirty="0" err="1"/>
              <a:t>spatial</a:t>
            </a:r>
            <a:r>
              <a:rPr lang="ca-ES" sz="2400" dirty="0"/>
              <a:t> </a:t>
            </a:r>
            <a:r>
              <a:rPr lang="ca-ES" sz="2400" dirty="0" err="1"/>
              <a:t>and</a:t>
            </a:r>
            <a:r>
              <a:rPr lang="ca-ES" sz="2400" dirty="0"/>
              <a:t> temporal </a:t>
            </a:r>
            <a:r>
              <a:rPr lang="ca-ES" sz="2400" dirty="0" err="1"/>
              <a:t>probability</a:t>
            </a:r>
            <a:r>
              <a:rPr lang="ca-ES" sz="2400" dirty="0"/>
              <a:t> </a:t>
            </a:r>
            <a:r>
              <a:rPr lang="ca-ES" sz="2400" dirty="0" err="1"/>
              <a:t>distributions</a:t>
            </a:r>
            <a:r>
              <a:rPr lang="ca-ES" sz="2400" dirty="0"/>
              <a:t> </a:t>
            </a:r>
            <a:r>
              <a:rPr lang="ca-ES" sz="2400" dirty="0" err="1"/>
              <a:t>defined</a:t>
            </a:r>
            <a:r>
              <a:rPr lang="ca-ES" sz="2400" dirty="0"/>
              <a:t> </a:t>
            </a:r>
            <a:r>
              <a:rPr lang="ca-ES" sz="2400" dirty="0" err="1"/>
              <a:t>by</a:t>
            </a:r>
            <a:r>
              <a:rPr lang="ca-ES" sz="2400" dirty="0"/>
              <a:t> </a:t>
            </a:r>
            <a:r>
              <a:rPr lang="ca-ES" sz="2400" dirty="0" err="1"/>
              <a:t>the</a:t>
            </a:r>
            <a:r>
              <a:rPr lang="ca-ES" sz="2400" dirty="0"/>
              <a:t> </a:t>
            </a:r>
            <a:r>
              <a:rPr lang="ca-ES" sz="2400" dirty="0" err="1"/>
              <a:t>confidence</a:t>
            </a:r>
            <a:r>
              <a:rPr lang="ca-ES" sz="2400" dirty="0"/>
              <a:t> intervals. </a:t>
            </a:r>
            <a:r>
              <a:rPr lang="ca-ES" sz="2400" dirty="0" err="1"/>
              <a:t>The</a:t>
            </a:r>
            <a:r>
              <a:rPr lang="ca-ES" sz="2400" dirty="0"/>
              <a:t> model </a:t>
            </a:r>
            <a:r>
              <a:rPr lang="ca-ES" sz="2400" dirty="0" err="1"/>
              <a:t>then</a:t>
            </a:r>
            <a:r>
              <a:rPr lang="ca-ES" sz="2400" dirty="0"/>
              <a:t> </a:t>
            </a:r>
            <a:r>
              <a:rPr lang="ca-ES" sz="2400" dirty="0" err="1"/>
              <a:t>propagates</a:t>
            </a:r>
            <a:r>
              <a:rPr lang="ca-ES" sz="2400" dirty="0"/>
              <a:t> </a:t>
            </a:r>
            <a:r>
              <a:rPr lang="ca-ES" sz="2400" dirty="0" err="1"/>
              <a:t>uncertainty</a:t>
            </a:r>
            <a:r>
              <a:rPr lang="ca-ES" sz="2400" dirty="0"/>
              <a:t> </a:t>
            </a:r>
            <a:r>
              <a:rPr lang="ca-ES" sz="2400" dirty="0" err="1"/>
              <a:t>through</a:t>
            </a:r>
            <a:r>
              <a:rPr lang="ca-ES" sz="2400" dirty="0"/>
              <a:t> </a:t>
            </a:r>
            <a:r>
              <a:rPr lang="ca-ES" sz="2400" dirty="0" err="1"/>
              <a:t>the</a:t>
            </a:r>
            <a:r>
              <a:rPr lang="ca-ES" sz="2400" dirty="0"/>
              <a:t> </a:t>
            </a:r>
            <a:r>
              <a:rPr lang="ca-ES" sz="2400" dirty="0" err="1"/>
              <a:t>simulation</a:t>
            </a:r>
            <a:r>
              <a:rPr lang="ca-ES" sz="2400" dirty="0"/>
              <a:t>.</a:t>
            </a:r>
          </a:p>
          <a:p>
            <a:endParaRPr lang="ca-ES" sz="2800" dirty="0">
              <a:latin typeface="Times New Roman" panose="02020603050405020304" pitchFamily="18" charset="0"/>
              <a:cs typeface="Times New Roman" panose="02020603050405020304" pitchFamily="18" charset="0"/>
            </a:endParaRPr>
          </a:p>
          <a:p>
            <a:endParaRPr lang="ca-ES" dirty="0"/>
          </a:p>
        </p:txBody>
      </p:sp>
      <p:pic>
        <p:nvPicPr>
          <p:cNvPr id="5" name="Picture 2">
            <a:extLst>
              <a:ext uri="{FF2B5EF4-FFF2-40B4-BE49-F238E27FC236}">
                <a16:creationId xmlns:a16="http://schemas.microsoft.com/office/drawing/2014/main" xmlns="" id="{96324A24-4B0B-833E-7B23-CF252A1C83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658" y="4396082"/>
            <a:ext cx="2923331" cy="2276759"/>
          </a:xfrm>
          <a:prstGeom prst="rect">
            <a:avLst/>
          </a:prstGeom>
          <a:noFill/>
          <a:extLst>
            <a:ext uri="{909E8E84-426E-40DD-AFC4-6F175D3DCCD1}">
              <a14:hiddenFill xmlns:a14="http://schemas.microsoft.com/office/drawing/2010/main">
                <a:solidFill>
                  <a:srgbClr val="FFFFFF"/>
                </a:solidFill>
              </a14:hiddenFill>
            </a:ext>
          </a:extLst>
        </p:spPr>
      </p:pic>
      <p:sp>
        <p:nvSpPr>
          <p:cNvPr id="7" name="QuadreDeText 6">
            <a:extLst>
              <a:ext uri="{FF2B5EF4-FFF2-40B4-BE49-F238E27FC236}">
                <a16:creationId xmlns:a16="http://schemas.microsoft.com/office/drawing/2014/main" xmlns="" id="{D2A46A13-5A42-C8FD-05F6-34A0E6AC5DF4}"/>
              </a:ext>
            </a:extLst>
          </p:cNvPr>
          <p:cNvSpPr txBox="1"/>
          <p:nvPr/>
        </p:nvSpPr>
        <p:spPr>
          <a:xfrm>
            <a:off x="3884260" y="5947492"/>
            <a:ext cx="2762726" cy="707886"/>
          </a:xfrm>
          <a:prstGeom prst="rect">
            <a:avLst/>
          </a:prstGeom>
          <a:noFill/>
        </p:spPr>
        <p:txBody>
          <a:bodyPr wrap="square">
            <a:spAutoFit/>
          </a:bodyPr>
          <a:lstStyle/>
          <a:p>
            <a:r>
              <a:rPr lang="en-US" sz="1000" dirty="0"/>
              <a:t>Fort, J. (2015). Demic and cultural diffusion propagated the Neolithic transition across different regions of Europe. </a:t>
            </a:r>
            <a:r>
              <a:rPr lang="en-US" sz="1000" i="1" dirty="0"/>
              <a:t>Journal of the Royal Society interface</a:t>
            </a:r>
            <a:r>
              <a:rPr lang="en-US" sz="1000" dirty="0"/>
              <a:t>, </a:t>
            </a:r>
            <a:r>
              <a:rPr lang="en-US" sz="1000" i="1" dirty="0"/>
              <a:t>12</a:t>
            </a:r>
            <a:r>
              <a:rPr lang="en-US" sz="1000" dirty="0"/>
              <a:t>(106).</a:t>
            </a:r>
            <a:endParaRPr lang="ca-ES" sz="1000" dirty="0"/>
          </a:p>
        </p:txBody>
      </p:sp>
      <p:pic>
        <p:nvPicPr>
          <p:cNvPr id="1026" name="Picture 2" descr="undefined">
            <a:extLst>
              <a:ext uri="{FF2B5EF4-FFF2-40B4-BE49-F238E27FC236}">
                <a16:creationId xmlns:a16="http://schemas.microsoft.com/office/drawing/2014/main" xmlns="" id="{4E02E9B8-E687-F852-8FC4-0336533181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1832" y="910508"/>
            <a:ext cx="2923331" cy="2938295"/>
          </a:xfrm>
          <a:prstGeom prst="rect">
            <a:avLst/>
          </a:prstGeom>
          <a:noFill/>
          <a:extLst>
            <a:ext uri="{909E8E84-426E-40DD-AFC4-6F175D3DCCD1}">
              <a14:hiddenFill xmlns:a14="http://schemas.microsoft.com/office/drawing/2010/main">
                <a:solidFill>
                  <a:srgbClr val="FFFFFF"/>
                </a:solidFill>
              </a14:hiddenFill>
            </a:ext>
          </a:extLst>
        </p:spPr>
      </p:pic>
      <p:sp>
        <p:nvSpPr>
          <p:cNvPr id="8" name="QuadreDeText 7">
            <a:extLst>
              <a:ext uri="{FF2B5EF4-FFF2-40B4-BE49-F238E27FC236}">
                <a16:creationId xmlns:a16="http://schemas.microsoft.com/office/drawing/2014/main" xmlns="" id="{6688E890-62DE-6D42-5EF1-B17A562EA9E0}"/>
              </a:ext>
            </a:extLst>
          </p:cNvPr>
          <p:cNvSpPr txBox="1"/>
          <p:nvPr/>
        </p:nvSpPr>
        <p:spPr>
          <a:xfrm>
            <a:off x="3048000" y="2828836"/>
            <a:ext cx="6096000" cy="369332"/>
          </a:xfrm>
          <a:prstGeom prst="rect">
            <a:avLst/>
          </a:prstGeom>
          <a:noFill/>
        </p:spPr>
        <p:txBody>
          <a:bodyPr wrap="square">
            <a:spAutoFit/>
          </a:bodyPr>
          <a:lstStyle/>
          <a:p>
            <a:r>
              <a:rPr lang="ca-ES" i="1" dirty="0"/>
              <a:t>.</a:t>
            </a:r>
            <a:endParaRPr lang="ca-ES" dirty="0"/>
          </a:p>
        </p:txBody>
      </p:sp>
      <p:sp>
        <p:nvSpPr>
          <p:cNvPr id="10" name="QuadreDeText 9">
            <a:extLst>
              <a:ext uri="{FF2B5EF4-FFF2-40B4-BE49-F238E27FC236}">
                <a16:creationId xmlns:a16="http://schemas.microsoft.com/office/drawing/2014/main" xmlns="" id="{6284E72B-823D-0EEB-56B4-BDFD821E301A}"/>
              </a:ext>
            </a:extLst>
          </p:cNvPr>
          <p:cNvSpPr txBox="1"/>
          <p:nvPr/>
        </p:nvSpPr>
        <p:spPr>
          <a:xfrm>
            <a:off x="3847989" y="2973074"/>
            <a:ext cx="2541088" cy="861774"/>
          </a:xfrm>
          <a:prstGeom prst="rect">
            <a:avLst/>
          </a:prstGeom>
          <a:noFill/>
        </p:spPr>
        <p:txBody>
          <a:bodyPr wrap="square">
            <a:spAutoFit/>
          </a:bodyPr>
          <a:lstStyle/>
          <a:p>
            <a:r>
              <a:rPr lang="ca-ES" sz="1000" i="1" dirty="0" err="1"/>
              <a:t>Cooper</a:t>
            </a:r>
            <a:r>
              <a:rPr lang="ca-ES" sz="1000" i="1" dirty="0"/>
              <a:t>, Alan (9 </a:t>
            </a:r>
            <a:r>
              <a:rPr lang="ca-ES" sz="1000" i="1" dirty="0" err="1"/>
              <a:t>November</a:t>
            </a:r>
            <a:r>
              <a:rPr lang="ca-ES" sz="1000" i="1" dirty="0"/>
              <a:t> 2010). </a:t>
            </a:r>
            <a:r>
              <a:rPr lang="ca-ES" sz="1000" i="1" dirty="0">
                <a:hlinkClick r:id="rId4"/>
              </a:rPr>
              <a:t>"</a:t>
            </a:r>
            <a:r>
              <a:rPr lang="ca-ES" sz="1000" i="1" dirty="0" err="1">
                <a:hlinkClick r:id="rId4"/>
              </a:rPr>
              <a:t>Ancient</a:t>
            </a:r>
            <a:r>
              <a:rPr lang="ca-ES" sz="1000" i="1" dirty="0">
                <a:hlinkClick r:id="rId4"/>
              </a:rPr>
              <a:t> DNA </a:t>
            </a:r>
            <a:r>
              <a:rPr lang="ca-ES" sz="1000" i="1" dirty="0" err="1">
                <a:hlinkClick r:id="rId4"/>
              </a:rPr>
              <a:t>from</a:t>
            </a:r>
            <a:r>
              <a:rPr lang="ca-ES" sz="1000" i="1" dirty="0">
                <a:hlinkClick r:id="rId4"/>
              </a:rPr>
              <a:t> </a:t>
            </a:r>
            <a:r>
              <a:rPr lang="ca-ES" sz="1000" i="1" dirty="0" err="1">
                <a:hlinkClick r:id="rId4"/>
              </a:rPr>
              <a:t>European</a:t>
            </a:r>
            <a:r>
              <a:rPr lang="ca-ES" sz="1000" i="1" dirty="0">
                <a:hlinkClick r:id="rId4"/>
              </a:rPr>
              <a:t> </a:t>
            </a:r>
            <a:r>
              <a:rPr lang="ca-ES" sz="1000" i="1" dirty="0" err="1">
                <a:hlinkClick r:id="rId4"/>
              </a:rPr>
              <a:t>Early</a:t>
            </a:r>
            <a:r>
              <a:rPr lang="ca-ES" sz="1000" i="1" dirty="0">
                <a:hlinkClick r:id="rId4"/>
              </a:rPr>
              <a:t> </a:t>
            </a:r>
            <a:r>
              <a:rPr lang="ca-ES" sz="1000" i="1" dirty="0" err="1">
                <a:hlinkClick r:id="rId4"/>
              </a:rPr>
              <a:t>Neolithic</a:t>
            </a:r>
            <a:r>
              <a:rPr lang="ca-ES" sz="1000" i="1" dirty="0">
                <a:hlinkClick r:id="rId4"/>
              </a:rPr>
              <a:t> </a:t>
            </a:r>
            <a:r>
              <a:rPr lang="ca-ES" sz="1000" i="1" dirty="0" err="1">
                <a:hlinkClick r:id="rId4"/>
              </a:rPr>
              <a:t>Farmers</a:t>
            </a:r>
            <a:r>
              <a:rPr lang="ca-ES" sz="1000" i="1" dirty="0">
                <a:hlinkClick r:id="rId4"/>
              </a:rPr>
              <a:t> </a:t>
            </a:r>
            <a:r>
              <a:rPr lang="ca-ES" sz="1000" i="1" dirty="0" err="1">
                <a:hlinkClick r:id="rId4"/>
              </a:rPr>
              <a:t>Reveals</a:t>
            </a:r>
            <a:r>
              <a:rPr lang="ca-ES" sz="1000" i="1" dirty="0">
                <a:hlinkClick r:id="rId4"/>
              </a:rPr>
              <a:t> </a:t>
            </a:r>
            <a:r>
              <a:rPr lang="ca-ES" sz="1000" i="1" dirty="0" err="1">
                <a:hlinkClick r:id="rId4"/>
              </a:rPr>
              <a:t>Their</a:t>
            </a:r>
            <a:r>
              <a:rPr lang="ca-ES" sz="1000" i="1" dirty="0">
                <a:hlinkClick r:id="rId4"/>
              </a:rPr>
              <a:t> </a:t>
            </a:r>
            <a:r>
              <a:rPr lang="ca-ES" sz="1000" i="1" dirty="0" err="1">
                <a:hlinkClick r:id="rId4"/>
              </a:rPr>
              <a:t>Near</a:t>
            </a:r>
            <a:r>
              <a:rPr lang="ca-ES" sz="1000" i="1" dirty="0">
                <a:hlinkClick r:id="rId4"/>
              </a:rPr>
              <a:t> </a:t>
            </a:r>
            <a:r>
              <a:rPr lang="ca-ES" sz="1000" i="1" dirty="0" err="1">
                <a:hlinkClick r:id="rId4"/>
              </a:rPr>
              <a:t>Eastern</a:t>
            </a:r>
            <a:r>
              <a:rPr lang="ca-ES" sz="1000" i="1" dirty="0">
                <a:hlinkClick r:id="rId4"/>
              </a:rPr>
              <a:t> </a:t>
            </a:r>
            <a:r>
              <a:rPr lang="ca-ES" sz="1000" i="1" dirty="0" err="1">
                <a:hlinkClick r:id="rId4"/>
              </a:rPr>
              <a:t>Affinities</a:t>
            </a:r>
            <a:r>
              <a:rPr lang="ca-ES" sz="1000" i="1" dirty="0">
                <a:hlinkClick r:id="rId4"/>
              </a:rPr>
              <a:t>"</a:t>
            </a:r>
            <a:r>
              <a:rPr lang="ca-ES" sz="1000" i="1" dirty="0"/>
              <a:t>. PLOS </a:t>
            </a:r>
            <a:r>
              <a:rPr lang="ca-ES" sz="1000" i="1" dirty="0" err="1"/>
              <a:t>Biology</a:t>
            </a:r>
            <a:r>
              <a:rPr lang="ca-ES" sz="1000" i="1" dirty="0"/>
              <a:t>. </a:t>
            </a:r>
            <a:r>
              <a:rPr lang="ca-ES" sz="1000" b="1" i="1" dirty="0"/>
              <a:t>8</a:t>
            </a:r>
            <a:r>
              <a:rPr lang="ca-ES" sz="1000" i="1" dirty="0"/>
              <a:t> (11) e1000536. </a:t>
            </a:r>
            <a:r>
              <a:rPr lang="ca-ES" sz="1000" i="1" dirty="0">
                <a:hlinkClick r:id="rId5" tooltip="Doi (identifier)"/>
              </a:rPr>
              <a:t>doi</a:t>
            </a:r>
            <a:r>
              <a:rPr lang="ca-ES" sz="1000" i="1" dirty="0"/>
              <a:t>:</a:t>
            </a:r>
            <a:r>
              <a:rPr lang="ca-ES" sz="1000" i="1" dirty="0">
                <a:hlinkClick r:id="rId6"/>
              </a:rPr>
              <a:t>10.1371/journal.pbio.1000536</a:t>
            </a:r>
            <a:endParaRPr lang="ca-ES" sz="1000" dirty="0"/>
          </a:p>
        </p:txBody>
      </p:sp>
    </p:spTree>
    <p:extLst>
      <p:ext uri="{BB962C8B-B14F-4D97-AF65-F5344CB8AC3E}">
        <p14:creationId xmlns:p14="http://schemas.microsoft.com/office/powerpoint/2010/main" val="1299479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1E05917-C5D8-B12D-B78C-2AFF7EDDBFB3}"/>
            </a:ext>
          </a:extLst>
        </p:cNvPr>
        <p:cNvGrpSpPr/>
        <p:nvPr/>
      </p:nvGrpSpPr>
      <p:grpSpPr>
        <a:xfrm>
          <a:off x="0" y="0"/>
          <a:ext cx="0" cy="0"/>
          <a:chOff x="0" y="0"/>
          <a:chExt cx="0" cy="0"/>
        </a:xfrm>
      </p:grpSpPr>
      <p:sp>
        <p:nvSpPr>
          <p:cNvPr id="5" name="Títol 4">
            <a:extLst>
              <a:ext uri="{FF2B5EF4-FFF2-40B4-BE49-F238E27FC236}">
                <a16:creationId xmlns:a16="http://schemas.microsoft.com/office/drawing/2014/main" xmlns="" id="{62400ECB-FFDA-1516-2F54-D02BDB5D4CA9}"/>
              </a:ext>
            </a:extLst>
          </p:cNvPr>
          <p:cNvSpPr>
            <a:spLocks noGrp="1"/>
          </p:cNvSpPr>
          <p:nvPr>
            <p:ph type="title"/>
          </p:nvPr>
        </p:nvSpPr>
        <p:spPr>
          <a:xfrm>
            <a:off x="1243415" y="1602373"/>
            <a:ext cx="9378461" cy="3566160"/>
          </a:xfrm>
        </p:spPr>
        <p:txBody>
          <a:bodyPr vert="horz" lIns="91440" tIns="45720" rIns="91440" bIns="45720" rtlCol="0" anchor="b">
            <a:noAutofit/>
          </a:bodyPr>
          <a:lstStyle/>
          <a:p>
            <a:r>
              <a:rPr lang="en-US" sz="3200" dirty="0"/>
              <a:t>Reaction-diffusion models compress a historically messy process into a simplified </a:t>
            </a:r>
            <a:r>
              <a:rPr lang="en-US" sz="3200" dirty="0" err="1"/>
              <a:t>spatio</a:t>
            </a:r>
            <a:r>
              <a:rPr lang="en-US" sz="3200" dirty="0"/>
              <a:t>-temporal structure, in which the </a:t>
            </a:r>
            <a:r>
              <a:rPr lang="en-US" sz="3200" dirty="0" err="1"/>
              <a:t>spatio</a:t>
            </a:r>
            <a:r>
              <a:rPr lang="en-US" sz="3200" dirty="0"/>
              <a:t>-temporal dynamics of a single dependent variable is considered.</a:t>
            </a:r>
            <a:br>
              <a:rPr lang="en-US" sz="3200" dirty="0"/>
            </a:br>
            <a:r>
              <a:rPr lang="en-US" sz="3200" dirty="0"/>
              <a:t/>
            </a:r>
            <a:br>
              <a:rPr lang="en-US" sz="3200" dirty="0"/>
            </a:br>
            <a:r>
              <a:rPr lang="en-US" sz="3200" dirty="0"/>
              <a:t>Therefore, they are best used as parsimonious baselines, </a:t>
            </a:r>
            <a:r>
              <a:rPr lang="en-US" sz="3200" b="1" dirty="0"/>
              <a:t>not</a:t>
            </a:r>
            <a:r>
              <a:rPr lang="en-US" sz="3200" dirty="0"/>
              <a:t> as complete explanations</a:t>
            </a:r>
            <a:r>
              <a:rPr lang="en-US" sz="2000" dirty="0"/>
              <a:t>.</a:t>
            </a:r>
            <a:endParaRPr lang="ca-ES" sz="2000" dirty="0"/>
          </a:p>
        </p:txBody>
      </p:sp>
    </p:spTree>
    <p:extLst>
      <p:ext uri="{BB962C8B-B14F-4D97-AF65-F5344CB8AC3E}">
        <p14:creationId xmlns:p14="http://schemas.microsoft.com/office/powerpoint/2010/main" val="234122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xmlns="" id="{12EBBFFF-54AC-4466-B8B8-FCE42F6E6EAE}"/>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5" name="QuadreDeText 4">
            <a:extLst>
              <a:ext uri="{FF2B5EF4-FFF2-40B4-BE49-F238E27FC236}">
                <a16:creationId xmlns:a16="http://schemas.microsoft.com/office/drawing/2014/main" xmlns="" id="{0B0FD7EE-8365-81B2-D94A-BAFB680FCF37}"/>
              </a:ext>
            </a:extLst>
          </p:cNvPr>
          <p:cNvSpPr txBox="1"/>
          <p:nvPr/>
        </p:nvSpPr>
        <p:spPr>
          <a:xfrm>
            <a:off x="541176" y="541176"/>
            <a:ext cx="2177327" cy="369332"/>
          </a:xfrm>
          <a:prstGeom prst="rect">
            <a:avLst/>
          </a:prstGeom>
          <a:noFill/>
        </p:spPr>
        <p:txBody>
          <a:bodyPr wrap="square" rtlCol="0">
            <a:spAutoFit/>
          </a:bodyPr>
          <a:lstStyle/>
          <a:p>
            <a:r>
              <a:rPr lang="ca-ES" dirty="0"/>
              <a:t>SOCIAL NETWORKS</a:t>
            </a:r>
          </a:p>
        </p:txBody>
      </p:sp>
      <p:sp>
        <p:nvSpPr>
          <p:cNvPr id="7" name="QuadreDeText 6">
            <a:extLst>
              <a:ext uri="{FF2B5EF4-FFF2-40B4-BE49-F238E27FC236}">
                <a16:creationId xmlns:a16="http://schemas.microsoft.com/office/drawing/2014/main" xmlns="" id="{FB70D242-25B5-A2E7-0BD5-AE523F15373F}"/>
              </a:ext>
            </a:extLst>
          </p:cNvPr>
          <p:cNvSpPr txBox="1"/>
          <p:nvPr/>
        </p:nvSpPr>
        <p:spPr>
          <a:xfrm>
            <a:off x="5392616" y="1367806"/>
            <a:ext cx="6096000" cy="1200329"/>
          </a:xfrm>
          <a:prstGeom prst="rect">
            <a:avLst/>
          </a:prstGeom>
          <a:noFill/>
        </p:spPr>
        <p:txBody>
          <a:bodyPr wrap="square">
            <a:spAutoFit/>
          </a:bodyPr>
          <a:lstStyle/>
          <a:p>
            <a:r>
              <a:rPr lang="en-US" b="0" i="0" dirty="0">
                <a:effectLst/>
                <a:latin typeface="pplxSerif"/>
              </a:rPr>
              <a:t>A </a:t>
            </a:r>
            <a:r>
              <a:rPr lang="en-US" b="1" i="0" dirty="0">
                <a:effectLst/>
                <a:latin typeface="pplxSerif"/>
              </a:rPr>
              <a:t>social network model</a:t>
            </a:r>
            <a:r>
              <a:rPr lang="en-US" b="0" i="0" dirty="0">
                <a:effectLst/>
                <a:latin typeface="pplxSerif"/>
              </a:rPr>
              <a:t> represents </a:t>
            </a:r>
            <a:r>
              <a:rPr lang="ca-ES" dirty="0" err="1"/>
              <a:t>communities</a:t>
            </a:r>
            <a:r>
              <a:rPr lang="ca-ES" dirty="0"/>
              <a:t> as nodes </a:t>
            </a:r>
            <a:r>
              <a:rPr lang="ca-ES" dirty="0" err="1"/>
              <a:t>and</a:t>
            </a:r>
            <a:r>
              <a:rPr lang="ca-ES" dirty="0"/>
              <a:t> </a:t>
            </a:r>
            <a:r>
              <a:rPr lang="ca-ES" dirty="0" err="1"/>
              <a:t>their</a:t>
            </a:r>
            <a:r>
              <a:rPr lang="ca-ES" dirty="0"/>
              <a:t> </a:t>
            </a:r>
            <a:r>
              <a:rPr lang="ca-ES" dirty="0" err="1"/>
              <a:t>interaction</a:t>
            </a:r>
            <a:r>
              <a:rPr lang="ca-ES" dirty="0"/>
              <a:t> </a:t>
            </a:r>
            <a:r>
              <a:rPr lang="ca-ES" dirty="0" err="1"/>
              <a:t>channels</a:t>
            </a:r>
            <a:r>
              <a:rPr lang="ca-ES" dirty="0"/>
              <a:t>—</a:t>
            </a:r>
            <a:r>
              <a:rPr lang="ca-ES" dirty="0" err="1"/>
              <a:t>exchange</a:t>
            </a:r>
            <a:r>
              <a:rPr lang="ca-ES" dirty="0"/>
              <a:t>, </a:t>
            </a:r>
            <a:r>
              <a:rPr lang="ca-ES" dirty="0" err="1"/>
              <a:t>intermarriage</a:t>
            </a:r>
            <a:r>
              <a:rPr lang="ca-ES" dirty="0"/>
              <a:t>, </a:t>
            </a:r>
            <a:r>
              <a:rPr lang="ca-ES" dirty="0" err="1"/>
              <a:t>seasonal</a:t>
            </a:r>
            <a:r>
              <a:rPr lang="ca-ES" dirty="0"/>
              <a:t> </a:t>
            </a:r>
            <a:r>
              <a:rPr lang="ca-ES" dirty="0" err="1"/>
              <a:t>mobility</a:t>
            </a:r>
            <a:r>
              <a:rPr lang="ca-ES" dirty="0"/>
              <a:t>—as links.</a:t>
            </a:r>
          </a:p>
          <a:p>
            <a:endParaRPr lang="ca-ES" dirty="0"/>
          </a:p>
        </p:txBody>
      </p:sp>
      <p:pic>
        <p:nvPicPr>
          <p:cNvPr id="8" name="Imatge 7">
            <a:extLst>
              <a:ext uri="{FF2B5EF4-FFF2-40B4-BE49-F238E27FC236}">
                <a16:creationId xmlns:a16="http://schemas.microsoft.com/office/drawing/2014/main" xmlns="" id="{FFF15BB9-4632-0824-CC79-0FA579B7D6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210" y="1113392"/>
            <a:ext cx="4137324" cy="4258269"/>
          </a:xfrm>
          <a:prstGeom prst="rect">
            <a:avLst/>
          </a:prstGeom>
        </p:spPr>
      </p:pic>
      <p:sp>
        <p:nvSpPr>
          <p:cNvPr id="9" name="QuadreDeText 8">
            <a:extLst>
              <a:ext uri="{FF2B5EF4-FFF2-40B4-BE49-F238E27FC236}">
                <a16:creationId xmlns:a16="http://schemas.microsoft.com/office/drawing/2014/main" xmlns="" id="{5B800982-E8CE-C1B0-E9BB-A2064F280127}"/>
              </a:ext>
            </a:extLst>
          </p:cNvPr>
          <p:cNvSpPr txBox="1"/>
          <p:nvPr/>
        </p:nvSpPr>
        <p:spPr>
          <a:xfrm>
            <a:off x="153533" y="5658869"/>
            <a:ext cx="3324030" cy="718915"/>
          </a:xfrm>
          <a:prstGeom prst="rect">
            <a:avLst/>
          </a:prstGeom>
          <a:noFill/>
        </p:spPr>
        <p:txBody>
          <a:bodyPr wrap="square">
            <a:spAutoFit/>
          </a:bodyPr>
          <a:lstStyle/>
          <a:p>
            <a:pPr indent="180340" algn="just">
              <a:lnSpc>
                <a:spcPct val="115000"/>
              </a:lnSpc>
              <a:spcAft>
                <a:spcPts val="800"/>
              </a:spcAft>
              <a:buNone/>
            </a:pPr>
            <a:r>
              <a:rPr lang="en-US" sz="1200" kern="100" dirty="0">
                <a:effectLst/>
                <a:latin typeface="+mj-lt"/>
                <a:ea typeface="Aptos" panose="020B0004020202020204" pitchFamily="34" charset="0"/>
                <a:cs typeface="Times New Roman" panose="02020603050405020304" pitchFamily="18" charset="0"/>
              </a:rPr>
              <a:t>Goring-Morris, N., &amp; Cohen, A. B. (2022). ‘Far and wide’: Social networking in the Early Neolithic of the Levant. </a:t>
            </a:r>
            <a:r>
              <a:rPr lang="en-US" sz="1200" i="1" kern="100" dirty="0" err="1">
                <a:effectLst/>
                <a:latin typeface="+mj-lt"/>
                <a:ea typeface="Aptos" panose="020B0004020202020204" pitchFamily="34" charset="0"/>
                <a:cs typeface="Times New Roman" panose="02020603050405020304" pitchFamily="18" charset="0"/>
              </a:rPr>
              <a:t>L'Anthropologie</a:t>
            </a:r>
            <a:r>
              <a:rPr lang="en-US" sz="1200" kern="100" dirty="0">
                <a:effectLst/>
                <a:latin typeface="+mj-lt"/>
                <a:ea typeface="Aptos" panose="020B0004020202020204" pitchFamily="34" charset="0"/>
                <a:cs typeface="Times New Roman" panose="02020603050405020304" pitchFamily="18" charset="0"/>
              </a:rPr>
              <a:t>, </a:t>
            </a:r>
            <a:r>
              <a:rPr lang="en-US" sz="1200" i="1" kern="100" dirty="0">
                <a:effectLst/>
                <a:latin typeface="+mj-lt"/>
                <a:ea typeface="Aptos" panose="020B0004020202020204" pitchFamily="34" charset="0"/>
                <a:cs typeface="Times New Roman" panose="02020603050405020304" pitchFamily="18" charset="0"/>
              </a:rPr>
              <a:t>126</a:t>
            </a:r>
            <a:r>
              <a:rPr lang="en-US" sz="1200" kern="100" dirty="0">
                <a:effectLst/>
                <a:latin typeface="+mj-lt"/>
                <a:ea typeface="Aptos" panose="020B0004020202020204" pitchFamily="34" charset="0"/>
                <a:cs typeface="Times New Roman" panose="02020603050405020304" pitchFamily="18" charset="0"/>
              </a:rPr>
              <a:t>(3), 103051.</a:t>
            </a:r>
            <a:endParaRPr lang="ca-ES" sz="1200" kern="100" dirty="0">
              <a:effectLst/>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81106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24B08CC-1DED-03D0-881C-F2318ACA458D}"/>
            </a:ext>
          </a:extLst>
        </p:cNvPr>
        <p:cNvGrpSpPr/>
        <p:nvPr/>
      </p:nvGrpSpPr>
      <p:grpSpPr>
        <a:xfrm>
          <a:off x="0" y="0"/>
          <a:ext cx="0" cy="0"/>
          <a:chOff x="0" y="0"/>
          <a:chExt cx="0" cy="0"/>
        </a:xfrm>
      </p:grpSpPr>
      <p:sp>
        <p:nvSpPr>
          <p:cNvPr id="4" name="QuadreDeText 3">
            <a:extLst>
              <a:ext uri="{FF2B5EF4-FFF2-40B4-BE49-F238E27FC236}">
                <a16:creationId xmlns:a16="http://schemas.microsoft.com/office/drawing/2014/main" xmlns="" id="{660D5854-DED3-5D3F-7733-CE4995667BA6}"/>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5" name="QuadreDeText 4">
            <a:extLst>
              <a:ext uri="{FF2B5EF4-FFF2-40B4-BE49-F238E27FC236}">
                <a16:creationId xmlns:a16="http://schemas.microsoft.com/office/drawing/2014/main" xmlns="" id="{794975D1-D6EE-BD4B-C3EB-33367B3B0B55}"/>
              </a:ext>
            </a:extLst>
          </p:cNvPr>
          <p:cNvSpPr txBox="1"/>
          <p:nvPr/>
        </p:nvSpPr>
        <p:spPr>
          <a:xfrm>
            <a:off x="541176" y="541176"/>
            <a:ext cx="2177327" cy="369332"/>
          </a:xfrm>
          <a:prstGeom prst="rect">
            <a:avLst/>
          </a:prstGeom>
          <a:noFill/>
        </p:spPr>
        <p:txBody>
          <a:bodyPr wrap="square" rtlCol="0">
            <a:spAutoFit/>
          </a:bodyPr>
          <a:lstStyle/>
          <a:p>
            <a:r>
              <a:rPr lang="ca-ES" dirty="0"/>
              <a:t>NETWORK MODELS</a:t>
            </a:r>
          </a:p>
        </p:txBody>
      </p:sp>
      <p:sp>
        <p:nvSpPr>
          <p:cNvPr id="7" name="QuadreDeText 6">
            <a:extLst>
              <a:ext uri="{FF2B5EF4-FFF2-40B4-BE49-F238E27FC236}">
                <a16:creationId xmlns:a16="http://schemas.microsoft.com/office/drawing/2014/main" xmlns="" id="{28E00BFC-2799-E17A-8C45-AE1F71DDBD61}"/>
              </a:ext>
            </a:extLst>
          </p:cNvPr>
          <p:cNvSpPr txBox="1"/>
          <p:nvPr/>
        </p:nvSpPr>
        <p:spPr>
          <a:xfrm>
            <a:off x="7254240" y="1367806"/>
            <a:ext cx="4234376" cy="4524315"/>
          </a:xfrm>
          <a:prstGeom prst="rect">
            <a:avLst/>
          </a:prstGeom>
          <a:noFill/>
        </p:spPr>
        <p:txBody>
          <a:bodyPr wrap="square">
            <a:spAutoFit/>
          </a:bodyPr>
          <a:lstStyle/>
          <a:p>
            <a:pPr lvl="0"/>
            <a:r>
              <a:rPr lang="en-US" sz="3200" dirty="0">
                <a:latin typeface="Times New Roman" panose="02020603050405020304" pitchFamily="18" charset="0"/>
                <a:cs typeface="Times New Roman" panose="02020603050405020304" pitchFamily="18" charset="0"/>
              </a:rPr>
              <a:t>The degree of node distribution, their possible clustering, and presence of hubs or bridges configure the topology of the network, and it can be used to analyze the underlying process. </a:t>
            </a:r>
            <a:endParaRPr lang="ca-ES" sz="3200" dirty="0">
              <a:latin typeface="Times New Roman" panose="02020603050405020304" pitchFamily="18" charset="0"/>
              <a:cs typeface="Times New Roman" panose="02020603050405020304" pitchFamily="18" charset="0"/>
            </a:endParaRPr>
          </a:p>
        </p:txBody>
      </p:sp>
      <p:pic>
        <p:nvPicPr>
          <p:cNvPr id="8" name="Imatge 7">
            <a:extLst>
              <a:ext uri="{FF2B5EF4-FFF2-40B4-BE49-F238E27FC236}">
                <a16:creationId xmlns:a16="http://schemas.microsoft.com/office/drawing/2014/main" xmlns="" id="{47F2055B-9D3E-C74F-0F49-4EA768EB3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326" y="1367806"/>
            <a:ext cx="5603674" cy="4524315"/>
          </a:xfrm>
          <a:prstGeom prst="rect">
            <a:avLst/>
          </a:prstGeom>
        </p:spPr>
      </p:pic>
      <p:sp>
        <p:nvSpPr>
          <p:cNvPr id="10" name="QuadreDeText 9">
            <a:extLst>
              <a:ext uri="{FF2B5EF4-FFF2-40B4-BE49-F238E27FC236}">
                <a16:creationId xmlns:a16="http://schemas.microsoft.com/office/drawing/2014/main" xmlns="" id="{02EC7957-0025-DB7B-C35D-32D6B976954B}"/>
              </a:ext>
            </a:extLst>
          </p:cNvPr>
          <p:cNvSpPr txBox="1"/>
          <p:nvPr/>
        </p:nvSpPr>
        <p:spPr>
          <a:xfrm>
            <a:off x="492326" y="5934670"/>
            <a:ext cx="6096000" cy="461665"/>
          </a:xfrm>
          <a:prstGeom prst="rect">
            <a:avLst/>
          </a:prstGeom>
          <a:noFill/>
        </p:spPr>
        <p:txBody>
          <a:bodyPr wrap="square">
            <a:spAutoFit/>
          </a:bodyPr>
          <a:lstStyle/>
          <a:p>
            <a:r>
              <a:rPr lang="ca-ES" sz="1200" dirty="0" err="1"/>
              <a:t>Kerig</a:t>
            </a:r>
            <a:r>
              <a:rPr lang="ca-ES" sz="1200" dirty="0"/>
              <a:t>, T., </a:t>
            </a:r>
            <a:r>
              <a:rPr lang="ca-ES" sz="1200" dirty="0" err="1"/>
              <a:t>Hilpert</a:t>
            </a:r>
            <a:r>
              <a:rPr lang="ca-ES" sz="1200" dirty="0"/>
              <a:t>, J., </a:t>
            </a:r>
            <a:r>
              <a:rPr lang="ca-ES" sz="1200" dirty="0" err="1"/>
              <a:t>Strohm</a:t>
            </a:r>
            <a:r>
              <a:rPr lang="ca-ES" sz="1200" dirty="0"/>
              <a:t>, S., Berger, D., Denis, S., </a:t>
            </a:r>
            <a:r>
              <a:rPr lang="ca-ES" sz="1200" dirty="0" err="1"/>
              <a:t>Gauthier</a:t>
            </a:r>
            <a:r>
              <a:rPr lang="ca-ES" sz="1200" dirty="0"/>
              <a:t>, E., ... &amp; </a:t>
            </a:r>
            <a:r>
              <a:rPr lang="ca-ES" sz="1200" dirty="0" err="1"/>
              <a:t>Wilkinson</a:t>
            </a:r>
            <a:r>
              <a:rPr lang="ca-ES" sz="1200" dirty="0"/>
              <a:t>, T. (2023). </a:t>
            </a:r>
            <a:r>
              <a:rPr lang="ca-ES" sz="1200" dirty="0" err="1"/>
              <a:t>Interlinking</a:t>
            </a:r>
            <a:r>
              <a:rPr lang="ca-ES" sz="1200" dirty="0"/>
              <a:t> </a:t>
            </a:r>
            <a:r>
              <a:rPr lang="ca-ES" sz="1200" dirty="0" err="1"/>
              <a:t>research</a:t>
            </a:r>
            <a:r>
              <a:rPr lang="ca-ES" sz="1200" dirty="0"/>
              <a:t>: </a:t>
            </a:r>
            <a:r>
              <a:rPr lang="ca-ES" sz="1200" dirty="0" err="1"/>
              <a:t>the</a:t>
            </a:r>
            <a:r>
              <a:rPr lang="ca-ES" sz="1200" dirty="0"/>
              <a:t> Big Exchange </a:t>
            </a:r>
            <a:r>
              <a:rPr lang="ca-ES" sz="1200" dirty="0" err="1"/>
              <a:t>project</a:t>
            </a:r>
            <a:r>
              <a:rPr lang="ca-ES" sz="1200" dirty="0"/>
              <a:t>. </a:t>
            </a:r>
            <a:r>
              <a:rPr lang="ca-ES" sz="1200" i="1" dirty="0" err="1"/>
              <a:t>Antiquity</a:t>
            </a:r>
            <a:r>
              <a:rPr lang="ca-ES" sz="1200" dirty="0"/>
              <a:t>, </a:t>
            </a:r>
            <a:r>
              <a:rPr lang="ca-ES" sz="1200" i="1" dirty="0"/>
              <a:t>97</a:t>
            </a:r>
            <a:r>
              <a:rPr lang="ca-ES" sz="1200" dirty="0"/>
              <a:t>(394), e22.</a:t>
            </a:r>
          </a:p>
        </p:txBody>
      </p:sp>
    </p:spTree>
    <p:extLst>
      <p:ext uri="{BB962C8B-B14F-4D97-AF65-F5344CB8AC3E}">
        <p14:creationId xmlns:p14="http://schemas.microsoft.com/office/powerpoint/2010/main" val="1121092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65796C5-CB61-EFC1-94E9-1EE5E13E36C0}"/>
            </a:ext>
          </a:extLst>
        </p:cNvPr>
        <p:cNvGrpSpPr/>
        <p:nvPr/>
      </p:nvGrpSpPr>
      <p:grpSpPr>
        <a:xfrm>
          <a:off x="0" y="0"/>
          <a:ext cx="0" cy="0"/>
          <a:chOff x="0" y="0"/>
          <a:chExt cx="0" cy="0"/>
        </a:xfrm>
      </p:grpSpPr>
      <p:sp>
        <p:nvSpPr>
          <p:cNvPr id="2" name="QuadreDeText 1">
            <a:extLst>
              <a:ext uri="{FF2B5EF4-FFF2-40B4-BE49-F238E27FC236}">
                <a16:creationId xmlns:a16="http://schemas.microsoft.com/office/drawing/2014/main" xmlns="" id="{48D49994-ED02-670F-E5B4-FE7EDE64DC51}"/>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22" name="QuadreDeText 21">
            <a:extLst>
              <a:ext uri="{FF2B5EF4-FFF2-40B4-BE49-F238E27FC236}">
                <a16:creationId xmlns:a16="http://schemas.microsoft.com/office/drawing/2014/main" xmlns="" id="{960BA513-4A6F-4BA6-3D9D-77963A18FDBA}"/>
              </a:ext>
            </a:extLst>
          </p:cNvPr>
          <p:cNvSpPr txBox="1"/>
          <p:nvPr/>
        </p:nvSpPr>
        <p:spPr>
          <a:xfrm>
            <a:off x="541176" y="541176"/>
            <a:ext cx="2177327" cy="369332"/>
          </a:xfrm>
          <a:prstGeom prst="rect">
            <a:avLst/>
          </a:prstGeom>
          <a:noFill/>
        </p:spPr>
        <p:txBody>
          <a:bodyPr wrap="square" rtlCol="0">
            <a:spAutoFit/>
          </a:bodyPr>
          <a:lstStyle/>
          <a:p>
            <a:r>
              <a:rPr lang="ca-ES" dirty="0"/>
              <a:t>NETWORK MODELS</a:t>
            </a:r>
          </a:p>
        </p:txBody>
      </p:sp>
      <p:sp>
        <p:nvSpPr>
          <p:cNvPr id="4" name="QuadreDeText 3">
            <a:extLst>
              <a:ext uri="{FF2B5EF4-FFF2-40B4-BE49-F238E27FC236}">
                <a16:creationId xmlns:a16="http://schemas.microsoft.com/office/drawing/2014/main" xmlns="" id="{BE1434C1-2800-1C49-C22F-5AF54E09C615}"/>
              </a:ext>
            </a:extLst>
          </p:cNvPr>
          <p:cNvSpPr txBox="1"/>
          <p:nvPr/>
        </p:nvSpPr>
        <p:spPr>
          <a:xfrm>
            <a:off x="7315201" y="725842"/>
            <a:ext cx="3977412" cy="5970865"/>
          </a:xfrm>
          <a:prstGeom prst="rect">
            <a:avLst/>
          </a:prstGeom>
          <a:noFill/>
        </p:spPr>
        <p:txBody>
          <a:bodyPr wrap="square">
            <a:spAutoFit/>
          </a:bodyPr>
          <a:lstStyle/>
          <a:p>
            <a:r>
              <a:rPr lang="en-US" sz="2800" dirty="0"/>
              <a:t>To build a diachronic network of prehistoric settlements, we may construct separate network slices for successive time intervals. 	 </a:t>
            </a:r>
          </a:p>
          <a:p>
            <a:endParaRPr lang="en-US" sz="2800" dirty="0"/>
          </a:p>
          <a:p>
            <a:r>
              <a:rPr lang="en-US" sz="2800" dirty="0"/>
              <a:t>This allows us to analyze changing interactions, hierarchies, clustering, and regional integration over time.</a:t>
            </a:r>
            <a:endParaRPr lang="ca-ES" sz="2800" dirty="0"/>
          </a:p>
          <a:p>
            <a:pPr marL="342900" indent="-342900">
              <a:buAutoNum type="alphaUcParenR"/>
            </a:pPr>
            <a:endParaRPr lang="ca-ES" dirty="0"/>
          </a:p>
        </p:txBody>
      </p:sp>
      <p:pic>
        <p:nvPicPr>
          <p:cNvPr id="5" name="Imatge 4">
            <a:extLst>
              <a:ext uri="{FF2B5EF4-FFF2-40B4-BE49-F238E27FC236}">
                <a16:creationId xmlns:a16="http://schemas.microsoft.com/office/drawing/2014/main" xmlns="" id="{42140718-94ED-2A57-687B-019C489F29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316" y="1506808"/>
            <a:ext cx="6030167" cy="2419688"/>
          </a:xfrm>
          <a:prstGeom prst="rect">
            <a:avLst/>
          </a:prstGeom>
        </p:spPr>
      </p:pic>
      <p:sp>
        <p:nvSpPr>
          <p:cNvPr id="7" name="QuadreDeText 6">
            <a:extLst>
              <a:ext uri="{FF2B5EF4-FFF2-40B4-BE49-F238E27FC236}">
                <a16:creationId xmlns:a16="http://schemas.microsoft.com/office/drawing/2014/main" xmlns="" id="{ADE0CD80-130D-9A99-957E-CB1FD5476778}"/>
              </a:ext>
            </a:extLst>
          </p:cNvPr>
          <p:cNvSpPr txBox="1"/>
          <p:nvPr/>
        </p:nvSpPr>
        <p:spPr>
          <a:xfrm>
            <a:off x="185316" y="5591879"/>
            <a:ext cx="6096000" cy="600164"/>
          </a:xfrm>
          <a:prstGeom prst="rect">
            <a:avLst/>
          </a:prstGeom>
          <a:noFill/>
        </p:spPr>
        <p:txBody>
          <a:bodyPr wrap="square">
            <a:spAutoFit/>
          </a:bodyPr>
          <a:lstStyle/>
          <a:p>
            <a:r>
              <a:rPr lang="en-US" sz="1100" dirty="0"/>
              <a:t>Li, X., Ghosh, D., Lei, Y., &amp; Small, M. (2025). Synchronization and chimera states in time-varying multilayer networks with higher-order interactions. </a:t>
            </a:r>
            <a:r>
              <a:rPr lang="en-US" sz="1100" i="1" dirty="0"/>
              <a:t>Chaos: An Interdisciplinary Journal of Nonlinear Science</a:t>
            </a:r>
            <a:r>
              <a:rPr lang="en-US" sz="1100" dirty="0"/>
              <a:t>, </a:t>
            </a:r>
            <a:r>
              <a:rPr lang="en-US" sz="1100" i="1" dirty="0"/>
              <a:t>35</a:t>
            </a:r>
            <a:r>
              <a:rPr lang="en-US" sz="1100" dirty="0"/>
              <a:t>(5).</a:t>
            </a:r>
            <a:endParaRPr lang="ca-ES" sz="1100" dirty="0"/>
          </a:p>
        </p:txBody>
      </p:sp>
    </p:spTree>
    <p:extLst>
      <p:ext uri="{BB962C8B-B14F-4D97-AF65-F5344CB8AC3E}">
        <p14:creationId xmlns:p14="http://schemas.microsoft.com/office/powerpoint/2010/main" val="3576627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2F6E93F-DE59-0F3D-DCD5-D572715D141A}"/>
            </a:ext>
          </a:extLst>
        </p:cNvPr>
        <p:cNvGrpSpPr/>
        <p:nvPr/>
      </p:nvGrpSpPr>
      <p:grpSpPr>
        <a:xfrm>
          <a:off x="0" y="0"/>
          <a:ext cx="0" cy="0"/>
          <a:chOff x="0" y="0"/>
          <a:chExt cx="0" cy="0"/>
        </a:xfrm>
      </p:grpSpPr>
      <p:sp>
        <p:nvSpPr>
          <p:cNvPr id="8" name="QuadreDeText 7">
            <a:extLst>
              <a:ext uri="{FF2B5EF4-FFF2-40B4-BE49-F238E27FC236}">
                <a16:creationId xmlns:a16="http://schemas.microsoft.com/office/drawing/2014/main" xmlns="" id="{19E7C5AF-495E-5D3B-9486-565C01D16797}"/>
              </a:ext>
            </a:extLst>
          </p:cNvPr>
          <p:cNvSpPr txBox="1"/>
          <p:nvPr/>
        </p:nvSpPr>
        <p:spPr>
          <a:xfrm>
            <a:off x="9356187" y="6177757"/>
            <a:ext cx="6096000" cy="246221"/>
          </a:xfrm>
          <a:prstGeom prst="rect">
            <a:avLst/>
          </a:prstGeom>
          <a:noFill/>
        </p:spPr>
        <p:txBody>
          <a:bodyPr wrap="square">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pic>
        <p:nvPicPr>
          <p:cNvPr id="5122" name="Picture 2" descr="Social scientists puzzle over a complicated model">
            <a:extLst>
              <a:ext uri="{FF2B5EF4-FFF2-40B4-BE49-F238E27FC236}">
                <a16:creationId xmlns:a16="http://schemas.microsoft.com/office/drawing/2014/main" xmlns="" id="{E7FA9746-3AC0-16F6-3F03-9D81E69594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7719" y="1954530"/>
            <a:ext cx="7381035" cy="4147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770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ducational cartoon comparing complexity and complication">
            <a:extLst>
              <a:ext uri="{FF2B5EF4-FFF2-40B4-BE49-F238E27FC236}">
                <a16:creationId xmlns:a16="http://schemas.microsoft.com/office/drawing/2014/main" xmlns="" id="{E6BD47FA-427D-17E6-C7D3-CF4F34A85A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263" y="119849"/>
            <a:ext cx="10959905" cy="6157812"/>
          </a:xfrm>
          <a:prstGeom prst="rect">
            <a:avLst/>
          </a:prstGeom>
          <a:noFill/>
          <a:extLst>
            <a:ext uri="{909E8E84-426E-40DD-AFC4-6F175D3DCCD1}">
              <a14:hiddenFill xmlns:a14="http://schemas.microsoft.com/office/drawing/2010/main">
                <a:solidFill>
                  <a:srgbClr val="FFFFFF"/>
                </a:solidFill>
              </a14:hiddenFill>
            </a:ext>
          </a:extLst>
        </p:spPr>
      </p:pic>
      <p:sp>
        <p:nvSpPr>
          <p:cNvPr id="6" name="QuadreDeText 5">
            <a:extLst>
              <a:ext uri="{FF2B5EF4-FFF2-40B4-BE49-F238E27FC236}">
                <a16:creationId xmlns:a16="http://schemas.microsoft.com/office/drawing/2014/main" xmlns="" id="{2510639D-8204-5195-0498-6313882A03EB}"/>
              </a:ext>
            </a:extLst>
          </p:cNvPr>
          <p:cNvSpPr txBox="1"/>
          <p:nvPr/>
        </p:nvSpPr>
        <p:spPr>
          <a:xfrm>
            <a:off x="8886092" y="6389077"/>
            <a:ext cx="2664512" cy="246221"/>
          </a:xfrm>
          <a:prstGeom prst="rect">
            <a:avLst/>
          </a:prstGeom>
          <a:noFill/>
        </p:spPr>
        <p:txBody>
          <a:bodyPr wrap="none" rtlCol="0">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spTree>
    <p:extLst>
      <p:ext uri="{BB962C8B-B14F-4D97-AF65-F5344CB8AC3E}">
        <p14:creationId xmlns:p14="http://schemas.microsoft.com/office/powerpoint/2010/main" val="2381989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xmlns="" id="{88D58B2B-9490-186B-B196-8E4E9B943434}"/>
              </a:ext>
            </a:extLst>
          </p:cNvPr>
          <p:cNvSpPr txBox="1"/>
          <p:nvPr/>
        </p:nvSpPr>
        <p:spPr>
          <a:xfrm>
            <a:off x="117231" y="1402645"/>
            <a:ext cx="3626729" cy="4585871"/>
          </a:xfrm>
          <a:prstGeom prst="rect">
            <a:avLst/>
          </a:prstGeom>
          <a:noFill/>
        </p:spPr>
        <p:txBody>
          <a:bodyPr wrap="square">
            <a:spAutoFit/>
          </a:bodyPr>
          <a:lstStyle/>
          <a:p>
            <a:pPr algn="ctr"/>
            <a:r>
              <a:rPr lang="en-US" sz="3200" b="0" i="0" dirty="0">
                <a:solidFill>
                  <a:srgbClr val="27251E"/>
                </a:solidFill>
                <a:effectLst/>
              </a:rPr>
              <a:t>A multiplex network represents the same nodes connected by multiple layers of links, each layer encoding a different type of interaction</a:t>
            </a:r>
            <a:r>
              <a:rPr lang="en-US" sz="3600" b="0" i="0" dirty="0">
                <a:solidFill>
                  <a:srgbClr val="27251E"/>
                </a:solidFill>
                <a:effectLst/>
              </a:rPr>
              <a:t>.</a:t>
            </a:r>
            <a:endParaRPr lang="ca-ES" sz="3600" dirty="0"/>
          </a:p>
        </p:txBody>
      </p:sp>
      <p:sp>
        <p:nvSpPr>
          <p:cNvPr id="4" name="QuadreDeText 3">
            <a:extLst>
              <a:ext uri="{FF2B5EF4-FFF2-40B4-BE49-F238E27FC236}">
                <a16:creationId xmlns:a16="http://schemas.microsoft.com/office/drawing/2014/main" xmlns="" id="{C62CB65A-1979-783B-B73A-8DD8662F90B3}"/>
              </a:ext>
            </a:extLst>
          </p:cNvPr>
          <p:cNvSpPr txBox="1"/>
          <p:nvPr/>
        </p:nvSpPr>
        <p:spPr>
          <a:xfrm>
            <a:off x="703384" y="332529"/>
            <a:ext cx="3040576" cy="769441"/>
          </a:xfrm>
          <a:prstGeom prst="rect">
            <a:avLst/>
          </a:prstGeom>
          <a:noFill/>
        </p:spPr>
        <p:txBody>
          <a:bodyPr wrap="none" rtlCol="0">
            <a:spAutoFit/>
          </a:bodyPr>
          <a:lstStyle/>
          <a:p>
            <a:r>
              <a:rPr lang="ca-ES" sz="4400" b="1" i="1" dirty="0"/>
              <a:t>MULTIPLEX</a:t>
            </a:r>
          </a:p>
        </p:txBody>
      </p:sp>
      <p:pic>
        <p:nvPicPr>
          <p:cNvPr id="6" name="Imatge 5">
            <a:extLst>
              <a:ext uri="{FF2B5EF4-FFF2-40B4-BE49-F238E27FC236}">
                <a16:creationId xmlns:a16="http://schemas.microsoft.com/office/drawing/2014/main" xmlns="" id="{78A02DF2-91D7-53A7-2974-004443C1B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1015" y="1043354"/>
            <a:ext cx="7733170" cy="3115258"/>
          </a:xfrm>
          <a:prstGeom prst="rect">
            <a:avLst/>
          </a:prstGeom>
        </p:spPr>
      </p:pic>
      <p:sp>
        <p:nvSpPr>
          <p:cNvPr id="8" name="QuadreDeText 7">
            <a:extLst>
              <a:ext uri="{FF2B5EF4-FFF2-40B4-BE49-F238E27FC236}">
                <a16:creationId xmlns:a16="http://schemas.microsoft.com/office/drawing/2014/main" xmlns="" id="{EC09C288-9D61-A5D3-6C5E-6E8DB900D443}"/>
              </a:ext>
            </a:extLst>
          </p:cNvPr>
          <p:cNvSpPr txBox="1"/>
          <p:nvPr/>
        </p:nvSpPr>
        <p:spPr>
          <a:xfrm>
            <a:off x="4021015" y="4549802"/>
            <a:ext cx="7910146" cy="461665"/>
          </a:xfrm>
          <a:prstGeom prst="rect">
            <a:avLst/>
          </a:prstGeom>
          <a:noFill/>
        </p:spPr>
        <p:txBody>
          <a:bodyPr wrap="square">
            <a:spAutoFit/>
          </a:bodyPr>
          <a:lstStyle/>
          <a:p>
            <a:r>
              <a:rPr lang="ca-ES" sz="1200" dirty="0"/>
              <a:t>Q. </a:t>
            </a:r>
            <a:r>
              <a:rPr lang="ca-ES" sz="1200" dirty="0" err="1"/>
              <a:t>Guo</a:t>
            </a:r>
            <a:r>
              <a:rPr lang="ca-ES" sz="1200" dirty="0"/>
              <a:t>, E. </a:t>
            </a:r>
            <a:r>
              <a:rPr lang="ca-ES" sz="1200" dirty="0" err="1"/>
              <a:t>Cozzo</a:t>
            </a:r>
            <a:r>
              <a:rPr lang="ca-ES" sz="1200" dirty="0"/>
              <a:t>, Z. Zheng, </a:t>
            </a:r>
            <a:r>
              <a:rPr lang="ca-ES" sz="1200" dirty="0" err="1"/>
              <a:t>and</a:t>
            </a:r>
            <a:r>
              <a:rPr lang="ca-ES" sz="1200" dirty="0"/>
              <a:t> Y. Moreno, </a:t>
            </a:r>
            <a:r>
              <a:rPr lang="en-US" sz="1200" b="1" dirty="0"/>
              <a:t>Lévy random walks on multiplex networks</a:t>
            </a:r>
            <a:r>
              <a:rPr lang="en-US" sz="1200" dirty="0"/>
              <a:t>. </a:t>
            </a:r>
            <a:r>
              <a:rPr lang="ca-ES" sz="1200" i="1" dirty="0" err="1"/>
              <a:t>Scientific</a:t>
            </a:r>
            <a:r>
              <a:rPr lang="ca-ES" sz="1200" i="1" dirty="0"/>
              <a:t> Reports 6:37641 </a:t>
            </a:r>
            <a:r>
              <a:rPr lang="ca-ES" sz="1200" dirty="0"/>
              <a:t>(2016).</a:t>
            </a:r>
          </a:p>
        </p:txBody>
      </p:sp>
    </p:spTree>
    <p:extLst>
      <p:ext uri="{BB962C8B-B14F-4D97-AF65-F5344CB8AC3E}">
        <p14:creationId xmlns:p14="http://schemas.microsoft.com/office/powerpoint/2010/main" val="199573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xmlns="" id="{C65DFFF1-0E67-B94C-BB6C-24F91C668840}"/>
            </a:ext>
          </a:extLst>
        </p:cNvPr>
        <p:cNvGrpSpPr/>
        <p:nvPr/>
      </p:nvGrpSpPr>
      <p:grpSpPr>
        <a:xfrm>
          <a:off x="0" y="0"/>
          <a:ext cx="0" cy="0"/>
          <a:chOff x="0" y="0"/>
          <a:chExt cx="0" cy="0"/>
        </a:xfrm>
      </p:grpSpPr>
      <p:sp>
        <p:nvSpPr>
          <p:cNvPr id="2" name="QuadreDeText 1">
            <a:extLst>
              <a:ext uri="{FF2B5EF4-FFF2-40B4-BE49-F238E27FC236}">
                <a16:creationId xmlns:a16="http://schemas.microsoft.com/office/drawing/2014/main" xmlns="" id="{339D5150-3625-6D48-62C9-BAD8D0C50C47}"/>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22" name="QuadreDeText 21">
            <a:extLst>
              <a:ext uri="{FF2B5EF4-FFF2-40B4-BE49-F238E27FC236}">
                <a16:creationId xmlns:a16="http://schemas.microsoft.com/office/drawing/2014/main" xmlns="" id="{62A73721-74EB-21EA-9744-AB3EA35FB68C}"/>
              </a:ext>
            </a:extLst>
          </p:cNvPr>
          <p:cNvSpPr txBox="1"/>
          <p:nvPr/>
        </p:nvSpPr>
        <p:spPr>
          <a:xfrm>
            <a:off x="541176" y="541176"/>
            <a:ext cx="2389372" cy="369332"/>
          </a:xfrm>
          <a:prstGeom prst="rect">
            <a:avLst/>
          </a:prstGeom>
          <a:noFill/>
        </p:spPr>
        <p:txBody>
          <a:bodyPr wrap="none" rtlCol="0">
            <a:spAutoFit/>
          </a:bodyPr>
          <a:lstStyle/>
          <a:p>
            <a:r>
              <a:rPr lang="ca-ES" dirty="0"/>
              <a:t>AGENT BASE MODELS</a:t>
            </a:r>
          </a:p>
        </p:txBody>
      </p:sp>
      <p:sp>
        <p:nvSpPr>
          <p:cNvPr id="4" name="QuadreDeText 3">
            <a:extLst>
              <a:ext uri="{FF2B5EF4-FFF2-40B4-BE49-F238E27FC236}">
                <a16:creationId xmlns:a16="http://schemas.microsoft.com/office/drawing/2014/main" xmlns="" id="{7C9D1326-B3B4-ECE2-4351-E0B6E9FFCAC6}"/>
              </a:ext>
            </a:extLst>
          </p:cNvPr>
          <p:cNvSpPr txBox="1"/>
          <p:nvPr/>
        </p:nvSpPr>
        <p:spPr>
          <a:xfrm>
            <a:off x="7877907" y="639830"/>
            <a:ext cx="4105230" cy="6124754"/>
          </a:xfrm>
          <a:prstGeom prst="rect">
            <a:avLst/>
          </a:prstGeom>
          <a:noFill/>
        </p:spPr>
        <p:txBody>
          <a:bodyPr wrap="square">
            <a:spAutoFit/>
          </a:bodyPr>
          <a:lstStyle/>
          <a:p>
            <a:r>
              <a:rPr lang="en-US" sz="2800" dirty="0"/>
              <a:t>Individual agents take decisions following simple rules, interact with other agents constrained by environmental conditions, and transform their environment in consequence, both social and natural.	</a:t>
            </a:r>
          </a:p>
          <a:p>
            <a:r>
              <a:rPr lang="en-US" sz="2800" dirty="0"/>
              <a:t>From micro-level interactions, macro-level patterns may emerge.</a:t>
            </a:r>
            <a:endParaRPr lang="ca-ES" sz="2800" dirty="0"/>
          </a:p>
        </p:txBody>
      </p:sp>
      <p:sp>
        <p:nvSpPr>
          <p:cNvPr id="5" name="QuadreDeText 4">
            <a:extLst>
              <a:ext uri="{FF2B5EF4-FFF2-40B4-BE49-F238E27FC236}">
                <a16:creationId xmlns:a16="http://schemas.microsoft.com/office/drawing/2014/main" xmlns="" id="{4C3EDE42-13FE-5A11-66DE-CE6C21A201D4}"/>
              </a:ext>
            </a:extLst>
          </p:cNvPr>
          <p:cNvSpPr txBox="1"/>
          <p:nvPr/>
        </p:nvSpPr>
        <p:spPr>
          <a:xfrm>
            <a:off x="541176" y="5350122"/>
            <a:ext cx="3689666" cy="1015663"/>
          </a:xfrm>
          <a:prstGeom prst="rect">
            <a:avLst/>
          </a:prstGeom>
          <a:noFill/>
        </p:spPr>
        <p:txBody>
          <a:bodyPr wrap="square">
            <a:spAutoFit/>
          </a:bodyPr>
          <a:lstStyle/>
          <a:p>
            <a:r>
              <a:rPr lang="en-US" sz="1200" dirty="0"/>
              <a:t>Perry, G. L., &amp; O’Sullivan, D. (2018). Identifying narrative descriptions in agent-based models representing past human-environment interactions. </a:t>
            </a:r>
            <a:r>
              <a:rPr lang="en-US" sz="1200" i="1" dirty="0"/>
              <a:t>Journal of Archaeological Method and Theory</a:t>
            </a:r>
            <a:r>
              <a:rPr lang="en-US" sz="1200" dirty="0"/>
              <a:t>, </a:t>
            </a:r>
            <a:r>
              <a:rPr lang="en-US" sz="1200" i="1" dirty="0"/>
              <a:t>25</a:t>
            </a:r>
            <a:r>
              <a:rPr lang="en-US" sz="1200" dirty="0"/>
              <a:t>(3), 795-817..</a:t>
            </a:r>
            <a:endParaRPr lang="ca-ES" sz="1200" dirty="0"/>
          </a:p>
        </p:txBody>
      </p:sp>
      <p:pic>
        <p:nvPicPr>
          <p:cNvPr id="8194" name="Picture 2">
            <a:extLst>
              <a:ext uri="{FF2B5EF4-FFF2-40B4-BE49-F238E27FC236}">
                <a16:creationId xmlns:a16="http://schemas.microsoft.com/office/drawing/2014/main" xmlns="" id="{480C8EF4-4ABC-ABF1-780E-4602A6ED1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76" y="1723292"/>
            <a:ext cx="5987049" cy="268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649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xmlns="" id="{A7A6A442-5F18-B9ED-8B1D-06B29DE07C8E}"/>
            </a:ext>
          </a:extLst>
        </p:cNvPr>
        <p:cNvGrpSpPr/>
        <p:nvPr/>
      </p:nvGrpSpPr>
      <p:grpSpPr>
        <a:xfrm>
          <a:off x="0" y="0"/>
          <a:ext cx="0" cy="0"/>
          <a:chOff x="0" y="0"/>
          <a:chExt cx="0" cy="0"/>
        </a:xfrm>
      </p:grpSpPr>
      <p:sp>
        <p:nvSpPr>
          <p:cNvPr id="2" name="QuadreDeText 1">
            <a:extLst>
              <a:ext uri="{FF2B5EF4-FFF2-40B4-BE49-F238E27FC236}">
                <a16:creationId xmlns:a16="http://schemas.microsoft.com/office/drawing/2014/main" xmlns="" id="{1C87AF9B-A148-0FFA-C2ED-9F77B25EFF6B}"/>
              </a:ext>
            </a:extLst>
          </p:cNvPr>
          <p:cNvSpPr txBox="1"/>
          <p:nvPr/>
        </p:nvSpPr>
        <p:spPr>
          <a:xfrm>
            <a:off x="3371786" y="93416"/>
            <a:ext cx="4854214" cy="369332"/>
          </a:xfrm>
          <a:prstGeom prst="rect">
            <a:avLst/>
          </a:prstGeom>
          <a:noFill/>
        </p:spPr>
        <p:txBody>
          <a:bodyPr wrap="none" rtlCol="0">
            <a:spAutoFit/>
          </a:bodyPr>
          <a:lstStyle/>
          <a:p>
            <a:r>
              <a:rPr lang="ca-ES" b="1" dirty="0"/>
              <a:t>THREE TYPES OF CHRONOLOGICAL MODELS</a:t>
            </a:r>
          </a:p>
        </p:txBody>
      </p:sp>
      <p:sp>
        <p:nvSpPr>
          <p:cNvPr id="22" name="QuadreDeText 21">
            <a:extLst>
              <a:ext uri="{FF2B5EF4-FFF2-40B4-BE49-F238E27FC236}">
                <a16:creationId xmlns:a16="http://schemas.microsoft.com/office/drawing/2014/main" xmlns="" id="{205CEF67-477D-8E85-609A-D491642C2729}"/>
              </a:ext>
            </a:extLst>
          </p:cNvPr>
          <p:cNvSpPr txBox="1"/>
          <p:nvPr/>
        </p:nvSpPr>
        <p:spPr>
          <a:xfrm>
            <a:off x="541176" y="541176"/>
            <a:ext cx="2389372" cy="369332"/>
          </a:xfrm>
          <a:prstGeom prst="rect">
            <a:avLst/>
          </a:prstGeom>
          <a:noFill/>
        </p:spPr>
        <p:txBody>
          <a:bodyPr wrap="none" rtlCol="0">
            <a:spAutoFit/>
          </a:bodyPr>
          <a:lstStyle/>
          <a:p>
            <a:r>
              <a:rPr lang="ca-ES" dirty="0"/>
              <a:t>AGENT BASE MODELS</a:t>
            </a:r>
          </a:p>
        </p:txBody>
      </p:sp>
      <p:sp>
        <p:nvSpPr>
          <p:cNvPr id="4" name="QuadreDeText 3">
            <a:extLst>
              <a:ext uri="{FF2B5EF4-FFF2-40B4-BE49-F238E27FC236}">
                <a16:creationId xmlns:a16="http://schemas.microsoft.com/office/drawing/2014/main" xmlns="" id="{1A3F4C65-B688-031E-FB0F-E5B501CE94BF}"/>
              </a:ext>
            </a:extLst>
          </p:cNvPr>
          <p:cNvSpPr txBox="1"/>
          <p:nvPr/>
        </p:nvSpPr>
        <p:spPr>
          <a:xfrm>
            <a:off x="8628185" y="561402"/>
            <a:ext cx="3132214" cy="5755422"/>
          </a:xfrm>
          <a:prstGeom prst="rect">
            <a:avLst/>
          </a:prstGeom>
          <a:noFill/>
        </p:spPr>
        <p:txBody>
          <a:bodyPr wrap="square">
            <a:spAutoFit/>
          </a:bodyPr>
          <a:lstStyle/>
          <a:p>
            <a:r>
              <a:rPr lang="en-US" sz="2400" dirty="0"/>
              <a:t>Simulation time becomes </a:t>
            </a:r>
            <a:r>
              <a:rPr lang="en-US" sz="2400" i="1" dirty="0"/>
              <a:t>emergent</a:t>
            </a:r>
            <a:r>
              <a:rPr lang="en-US" sz="2400" dirty="0"/>
              <a:t>:</a:t>
            </a:r>
          </a:p>
          <a:p>
            <a:endParaRPr lang="en-US" sz="2000" dirty="0"/>
          </a:p>
          <a:p>
            <a:r>
              <a:rPr lang="en-US" sz="2000" dirty="0"/>
              <a:t>time emerges from repeated behavioral cycles and feedback loops. </a:t>
            </a:r>
          </a:p>
          <a:p>
            <a:endParaRPr lang="en-US" sz="2000" dirty="0"/>
          </a:p>
          <a:p>
            <a:r>
              <a:rPr lang="en-US" sz="2000" dirty="0"/>
              <a:t>When the cycle has a prefigured temporal duration, its repeated iteration configures temporal dynamics. </a:t>
            </a:r>
          </a:p>
          <a:p>
            <a:endParaRPr lang="en-US" sz="2000" dirty="0"/>
          </a:p>
          <a:p>
            <a:r>
              <a:rPr lang="en-US" sz="2000" dirty="0"/>
              <a:t>This makes such models especially useful for representing dynamic processes of change and adaptation.</a:t>
            </a:r>
            <a:endParaRPr lang="ca-ES" sz="2000" dirty="0"/>
          </a:p>
        </p:txBody>
      </p:sp>
      <p:pic>
        <p:nvPicPr>
          <p:cNvPr id="7" name="Imatge 6">
            <a:extLst>
              <a:ext uri="{FF2B5EF4-FFF2-40B4-BE49-F238E27FC236}">
                <a16:creationId xmlns:a16="http://schemas.microsoft.com/office/drawing/2014/main" xmlns="" id="{E92B9D06-D01D-AEB9-2901-F13146296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601" y="1111778"/>
            <a:ext cx="7890960" cy="4295621"/>
          </a:xfrm>
          <a:prstGeom prst="rect">
            <a:avLst/>
          </a:prstGeom>
        </p:spPr>
      </p:pic>
      <p:sp>
        <p:nvSpPr>
          <p:cNvPr id="5" name="QuadreDeText 4">
            <a:extLst>
              <a:ext uri="{FF2B5EF4-FFF2-40B4-BE49-F238E27FC236}">
                <a16:creationId xmlns:a16="http://schemas.microsoft.com/office/drawing/2014/main" xmlns="" id="{FF997996-5F17-A296-5B41-93D729C45282}"/>
              </a:ext>
            </a:extLst>
          </p:cNvPr>
          <p:cNvSpPr txBox="1"/>
          <p:nvPr/>
        </p:nvSpPr>
        <p:spPr>
          <a:xfrm>
            <a:off x="541176" y="5855159"/>
            <a:ext cx="6096000" cy="461665"/>
          </a:xfrm>
          <a:prstGeom prst="rect">
            <a:avLst/>
          </a:prstGeom>
          <a:noFill/>
        </p:spPr>
        <p:txBody>
          <a:bodyPr wrap="square">
            <a:spAutoFit/>
          </a:bodyPr>
          <a:lstStyle/>
          <a:p>
            <a:pPr algn="just">
              <a:buNone/>
            </a:pPr>
            <a:r>
              <a:rPr lang="es-ES" sz="1200" dirty="0">
                <a:effectLst/>
                <a:latin typeface="Times New Roman" panose="02020603050405020304" pitchFamily="18" charset="0"/>
                <a:ea typeface="Times New Roman" panose="02020603050405020304" pitchFamily="18" charset="0"/>
              </a:rPr>
              <a:t>Barceló, J.A., Del Castillo Bernal, F., 2020,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When</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All</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Agents</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Die: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Analyzing</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the</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Failures</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in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an</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Agent-Based</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Model</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of</a:t>
            </a:r>
            <a:r>
              <a:rPr lang="es-ES" sz="1200" u="sng" dirty="0">
                <a:solidFill>
                  <a:srgbClr val="0000FF"/>
                </a:solidFill>
                <a:effectLst/>
                <a:latin typeface="Times New Roman" panose="02020603050405020304" pitchFamily="18" charset="0"/>
                <a:ea typeface="Times New Roman" panose="02020603050405020304" pitchFamily="18" charset="0"/>
                <a:hlinkClick r:id="rId3"/>
              </a:rPr>
              <a:t> Human </a:t>
            </a:r>
            <a:r>
              <a:rPr lang="es-ES" sz="1200" u="sng" dirty="0" err="1">
                <a:solidFill>
                  <a:srgbClr val="0000FF"/>
                </a:solidFill>
                <a:effectLst/>
                <a:latin typeface="Times New Roman" panose="02020603050405020304" pitchFamily="18" charset="0"/>
                <a:ea typeface="Times New Roman" panose="02020603050405020304" pitchFamily="18" charset="0"/>
                <a:hlinkClick r:id="rId3"/>
              </a:rPr>
              <a:t>Foraging</a:t>
            </a:r>
            <a:r>
              <a:rPr lang="es-ES" sz="1200" dirty="0">
                <a:effectLst/>
                <a:latin typeface="Times New Roman" panose="02020603050405020304" pitchFamily="18" charset="0"/>
                <a:ea typeface="Times New Roman" panose="02020603050405020304" pitchFamily="18" charset="0"/>
              </a:rPr>
              <a:t>. DOI. </a:t>
            </a:r>
            <a:r>
              <a:rPr lang="es-ES" sz="1200" u="sng" dirty="0">
                <a:solidFill>
                  <a:srgbClr val="0000FF"/>
                </a:solidFill>
                <a:effectLst/>
                <a:latin typeface="Times New Roman" panose="02020603050405020304" pitchFamily="18" charset="0"/>
                <a:ea typeface="Times New Roman" panose="02020603050405020304" pitchFamily="18" charset="0"/>
                <a:hlinkClick r:id="rId4"/>
              </a:rPr>
              <a:t>10.15496/publikation-43216</a:t>
            </a:r>
            <a:r>
              <a:rPr lang="es-ES" sz="1200" dirty="0">
                <a:effectLst/>
                <a:latin typeface="Times New Roman" panose="02020603050405020304" pitchFamily="18" charset="0"/>
                <a:ea typeface="Times New Roman" panose="02020603050405020304" pitchFamily="18" charset="0"/>
              </a:rPr>
              <a:t>.</a:t>
            </a:r>
            <a:endParaRPr lang="ca-E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826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3769B6-9E3E-48AE-2679-1EE0DC1D8F73}"/>
            </a:ext>
          </a:extLst>
        </p:cNvPr>
        <p:cNvGrpSpPr/>
        <p:nvPr/>
      </p:nvGrpSpPr>
      <p:grpSpPr>
        <a:xfrm>
          <a:off x="0" y="0"/>
          <a:ext cx="0" cy="0"/>
          <a:chOff x="0" y="0"/>
          <a:chExt cx="0" cy="0"/>
        </a:xfrm>
      </p:grpSpPr>
      <p:pic>
        <p:nvPicPr>
          <p:cNvPr id="12290" name="Picture 2" descr="Selected Image">
            <a:extLst>
              <a:ext uri="{FF2B5EF4-FFF2-40B4-BE49-F238E27FC236}">
                <a16:creationId xmlns:a16="http://schemas.microsoft.com/office/drawing/2014/main" xmlns="" id="{B93EA88F-7FCA-9BCB-F504-C17D59AEC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7988" y="2434940"/>
            <a:ext cx="5585194" cy="4172596"/>
          </a:xfrm>
          <a:prstGeom prst="rect">
            <a:avLst/>
          </a:prstGeom>
          <a:noFill/>
          <a:extLst>
            <a:ext uri="{909E8E84-426E-40DD-AFC4-6F175D3DCCD1}">
              <a14:hiddenFill xmlns:a14="http://schemas.microsoft.com/office/drawing/2010/main">
                <a:solidFill>
                  <a:srgbClr val="FFFFFF"/>
                </a:solidFill>
              </a14:hiddenFill>
            </a:ext>
          </a:extLst>
        </p:spPr>
      </p:pic>
      <p:sp>
        <p:nvSpPr>
          <p:cNvPr id="17" name="QuadreDeText 16">
            <a:extLst>
              <a:ext uri="{FF2B5EF4-FFF2-40B4-BE49-F238E27FC236}">
                <a16:creationId xmlns:a16="http://schemas.microsoft.com/office/drawing/2014/main" xmlns="" id="{27F37CCE-5124-E867-01AB-257A025B7D23}"/>
              </a:ext>
            </a:extLst>
          </p:cNvPr>
          <p:cNvSpPr txBox="1"/>
          <p:nvPr/>
        </p:nvSpPr>
        <p:spPr>
          <a:xfrm>
            <a:off x="2478616" y="5591873"/>
            <a:ext cx="4118636" cy="1015663"/>
          </a:xfrm>
          <a:prstGeom prst="rect">
            <a:avLst/>
          </a:prstGeom>
          <a:noFill/>
        </p:spPr>
        <p:txBody>
          <a:bodyPr wrap="square">
            <a:spAutoFit/>
          </a:bodyPr>
          <a:lstStyle/>
          <a:p>
            <a:r>
              <a:rPr lang="ca-ES" sz="1200" dirty="0">
                <a:latin typeface="+mj-lt"/>
                <a:cs typeface="Times New Roman" panose="02020603050405020304" pitchFamily="18" charset="0"/>
              </a:rPr>
              <a:t>Sean </a:t>
            </a:r>
            <a:r>
              <a:rPr lang="ca-ES" sz="1200" dirty="0" err="1">
                <a:latin typeface="+mj-lt"/>
                <a:cs typeface="Times New Roman" panose="02020603050405020304" pitchFamily="18" charset="0"/>
              </a:rPr>
              <a:t>Bergin</a:t>
            </a:r>
            <a:r>
              <a:rPr lang="ca-ES" sz="1200" dirty="0">
                <a:latin typeface="+mj-lt"/>
                <a:cs typeface="Times New Roman" panose="02020603050405020304" pitchFamily="18" charset="0"/>
              </a:rPr>
              <a:t>, Michael </a:t>
            </a:r>
            <a:r>
              <a:rPr lang="ca-ES" sz="1200" dirty="0" err="1">
                <a:latin typeface="+mj-lt"/>
                <a:cs typeface="Times New Roman" panose="02020603050405020304" pitchFamily="18" charset="0"/>
              </a:rPr>
              <a:t>Barton</a:t>
            </a:r>
            <a:r>
              <a:rPr lang="ca-ES" sz="1200" dirty="0">
                <a:latin typeface="+mj-lt"/>
                <a:cs typeface="Times New Roman" panose="02020603050405020304" pitchFamily="18" charset="0"/>
              </a:rPr>
              <a:t>, Salvador Pardo </a:t>
            </a:r>
            <a:r>
              <a:rPr lang="ca-ES" sz="1200" dirty="0" err="1">
                <a:latin typeface="+mj-lt"/>
                <a:cs typeface="Times New Roman" panose="02020603050405020304" pitchFamily="18" charset="0"/>
              </a:rPr>
              <a:t>Gordo</a:t>
            </a:r>
            <a:r>
              <a:rPr lang="ca-ES" sz="1200" dirty="0">
                <a:latin typeface="+mj-lt"/>
                <a:cs typeface="Times New Roman" panose="02020603050405020304" pitchFamily="18" charset="0"/>
              </a:rPr>
              <a:t>, Joan </a:t>
            </a:r>
            <a:r>
              <a:rPr lang="ca-ES" sz="1200" dirty="0" err="1">
                <a:latin typeface="+mj-lt"/>
                <a:cs typeface="Times New Roman" panose="02020603050405020304" pitchFamily="18" charset="0"/>
              </a:rPr>
              <a:t>Bernabeu</a:t>
            </a:r>
            <a:r>
              <a:rPr lang="ca-ES" sz="1200" dirty="0">
                <a:latin typeface="+mj-lt"/>
                <a:cs typeface="Times New Roman" panose="02020603050405020304" pitchFamily="18" charset="0"/>
              </a:rPr>
              <a:t> </a:t>
            </a:r>
            <a:r>
              <a:rPr lang="ca-ES" sz="1200" dirty="0" err="1">
                <a:latin typeface="+mj-lt"/>
                <a:cs typeface="Times New Roman" panose="02020603050405020304" pitchFamily="18" charset="0"/>
              </a:rPr>
              <a:t>Auban</a:t>
            </a:r>
            <a:r>
              <a:rPr lang="ca-ES" sz="1200" dirty="0">
                <a:latin typeface="+mj-lt"/>
                <a:cs typeface="Times New Roman" panose="02020603050405020304" pitchFamily="18" charset="0"/>
              </a:rPr>
              <a:t> (2015, </a:t>
            </a:r>
            <a:r>
              <a:rPr lang="ca-ES" sz="1200" dirty="0" err="1">
                <a:latin typeface="+mj-lt"/>
                <a:cs typeface="Times New Roman" panose="02020603050405020304" pitchFamily="18" charset="0"/>
              </a:rPr>
              <a:t>October</a:t>
            </a:r>
            <a:r>
              <a:rPr lang="ca-ES" sz="1200" dirty="0">
                <a:latin typeface="+mj-lt"/>
                <a:cs typeface="Times New Roman" panose="02020603050405020304" pitchFamily="18" charset="0"/>
              </a:rPr>
              <a:t> 16). “</a:t>
            </a:r>
            <a:r>
              <a:rPr lang="ca-ES" sz="1200" dirty="0" err="1">
                <a:latin typeface="+mj-lt"/>
                <a:cs typeface="Times New Roman" panose="02020603050405020304" pitchFamily="18" charset="0"/>
              </a:rPr>
              <a:t>Neolithic</a:t>
            </a:r>
            <a:r>
              <a:rPr lang="ca-ES" sz="1200" dirty="0">
                <a:latin typeface="+mj-lt"/>
                <a:cs typeface="Times New Roman" panose="02020603050405020304" pitchFamily="18" charset="0"/>
              </a:rPr>
              <a:t> </a:t>
            </a:r>
            <a:r>
              <a:rPr lang="ca-ES" sz="1200" dirty="0" err="1">
                <a:latin typeface="+mj-lt"/>
                <a:cs typeface="Times New Roman" panose="02020603050405020304" pitchFamily="18" charset="0"/>
              </a:rPr>
              <a:t>Spread</a:t>
            </a:r>
            <a:r>
              <a:rPr lang="ca-ES" sz="1200" dirty="0">
                <a:latin typeface="+mj-lt"/>
                <a:cs typeface="Times New Roman" panose="02020603050405020304" pitchFamily="18" charset="0"/>
              </a:rPr>
              <a:t> Model </a:t>
            </a:r>
            <a:r>
              <a:rPr lang="ca-ES" sz="1200" dirty="0" err="1">
                <a:latin typeface="+mj-lt"/>
                <a:cs typeface="Times New Roman" panose="02020603050405020304" pitchFamily="18" charset="0"/>
              </a:rPr>
              <a:t>Version</a:t>
            </a:r>
            <a:r>
              <a:rPr lang="ca-ES" sz="1200" dirty="0">
                <a:latin typeface="+mj-lt"/>
                <a:cs typeface="Times New Roman" panose="02020603050405020304" pitchFamily="18" charset="0"/>
              </a:rPr>
              <a:t> 1.0” (</a:t>
            </a:r>
            <a:r>
              <a:rPr lang="ca-ES" sz="1200" dirty="0" err="1">
                <a:latin typeface="+mj-lt"/>
                <a:cs typeface="Times New Roman" panose="02020603050405020304" pitchFamily="18" charset="0"/>
              </a:rPr>
              <a:t>Version</a:t>
            </a:r>
            <a:r>
              <a:rPr lang="ca-ES" sz="1200" dirty="0">
                <a:latin typeface="+mj-lt"/>
                <a:cs typeface="Times New Roman" panose="02020603050405020304" pitchFamily="18" charset="0"/>
              </a:rPr>
              <a:t> 1.4.0). </a:t>
            </a:r>
            <a:r>
              <a:rPr lang="ca-ES" sz="1200" i="1" dirty="0" err="1">
                <a:latin typeface="+mj-lt"/>
                <a:cs typeface="Times New Roman" panose="02020603050405020304" pitchFamily="18" charset="0"/>
              </a:rPr>
              <a:t>CoMSES</a:t>
            </a:r>
            <a:r>
              <a:rPr lang="ca-ES" sz="1200" i="1" dirty="0">
                <a:latin typeface="+mj-lt"/>
                <a:cs typeface="Times New Roman" panose="02020603050405020304" pitchFamily="18" charset="0"/>
              </a:rPr>
              <a:t> </a:t>
            </a:r>
            <a:r>
              <a:rPr lang="ca-ES" sz="1200" i="1" dirty="0" err="1">
                <a:latin typeface="+mj-lt"/>
                <a:cs typeface="Times New Roman" panose="02020603050405020304" pitchFamily="18" charset="0"/>
              </a:rPr>
              <a:t>Computational</a:t>
            </a:r>
            <a:r>
              <a:rPr lang="ca-ES" sz="1200" i="1" dirty="0">
                <a:latin typeface="+mj-lt"/>
                <a:cs typeface="Times New Roman" panose="02020603050405020304" pitchFamily="18" charset="0"/>
              </a:rPr>
              <a:t> Model </a:t>
            </a:r>
            <a:r>
              <a:rPr lang="ca-ES" sz="1200" i="1" dirty="0" err="1">
                <a:latin typeface="+mj-lt"/>
                <a:cs typeface="Times New Roman" panose="02020603050405020304" pitchFamily="18" charset="0"/>
              </a:rPr>
              <a:t>Library</a:t>
            </a:r>
            <a:r>
              <a:rPr lang="ca-ES" sz="1200" dirty="0">
                <a:latin typeface="+mj-lt"/>
                <a:cs typeface="Times New Roman" panose="02020603050405020304" pitchFamily="18" charset="0"/>
              </a:rPr>
              <a:t>. </a:t>
            </a:r>
            <a:r>
              <a:rPr lang="ca-ES" sz="1200" dirty="0" err="1">
                <a:latin typeface="+mj-lt"/>
                <a:cs typeface="Times New Roman" panose="02020603050405020304" pitchFamily="18" charset="0"/>
              </a:rPr>
              <a:t>Retrieved</a:t>
            </a:r>
            <a:r>
              <a:rPr lang="ca-ES" sz="1200" dirty="0">
                <a:latin typeface="+mj-lt"/>
                <a:cs typeface="Times New Roman" panose="02020603050405020304" pitchFamily="18" charset="0"/>
              </a:rPr>
              <a:t> </a:t>
            </a:r>
            <a:r>
              <a:rPr lang="ca-ES" sz="1200" dirty="0" err="1">
                <a:latin typeface="+mj-lt"/>
                <a:cs typeface="Times New Roman" panose="02020603050405020304" pitchFamily="18" charset="0"/>
              </a:rPr>
              <a:t>from</a:t>
            </a:r>
            <a:r>
              <a:rPr lang="ca-ES" sz="1200" dirty="0">
                <a:latin typeface="+mj-lt"/>
                <a:cs typeface="Times New Roman" panose="02020603050405020304" pitchFamily="18" charset="0"/>
              </a:rPr>
              <a:t>: </a:t>
            </a:r>
            <a:r>
              <a:rPr lang="ca-ES" sz="1200" dirty="0">
                <a:latin typeface="+mj-lt"/>
                <a:cs typeface="Times New Roman" panose="02020603050405020304" pitchFamily="18" charset="0"/>
                <a:hlinkClick r:id="rId3"/>
              </a:rPr>
              <a:t>https://www.comses.net/codebases/4447/releases/1.4.0/</a:t>
            </a:r>
            <a:endParaRPr lang="ca-ES" sz="1200" dirty="0">
              <a:latin typeface="+mj-lt"/>
              <a:cs typeface="Times New Roman" panose="02020603050405020304" pitchFamily="18" charset="0"/>
            </a:endParaRPr>
          </a:p>
        </p:txBody>
      </p:sp>
      <p:pic>
        <p:nvPicPr>
          <p:cNvPr id="7" name="Imatge 6">
            <a:extLst>
              <a:ext uri="{FF2B5EF4-FFF2-40B4-BE49-F238E27FC236}">
                <a16:creationId xmlns:a16="http://schemas.microsoft.com/office/drawing/2014/main" xmlns="" id="{1530CCFD-B786-E267-B978-8FC40B376A4C}"/>
              </a:ext>
            </a:extLst>
          </p:cNvPr>
          <p:cNvPicPr>
            <a:picLocks noChangeAspect="1"/>
          </p:cNvPicPr>
          <p:nvPr/>
        </p:nvPicPr>
        <p:blipFill>
          <a:blip r:embed="rId4">
            <a:extLst>
              <a:ext uri="{28A0092B-C50C-407E-A947-70E740481C1C}">
                <a14:useLocalDpi xmlns:a14="http://schemas.microsoft.com/office/drawing/2010/main" val="0"/>
              </a:ext>
            </a:extLst>
          </a:blip>
          <a:srcRect l="-484" t="8817" r="47504" b="-8817"/>
          <a:stretch>
            <a:fillRect/>
          </a:stretch>
        </p:blipFill>
        <p:spPr>
          <a:xfrm>
            <a:off x="-169327" y="-1"/>
            <a:ext cx="6370835" cy="2973793"/>
          </a:xfrm>
          <a:prstGeom prst="rect">
            <a:avLst/>
          </a:prstGeom>
        </p:spPr>
      </p:pic>
      <p:sp>
        <p:nvSpPr>
          <p:cNvPr id="2" name="QuadreDeText 1">
            <a:extLst>
              <a:ext uri="{FF2B5EF4-FFF2-40B4-BE49-F238E27FC236}">
                <a16:creationId xmlns:a16="http://schemas.microsoft.com/office/drawing/2014/main" xmlns="" id="{A44AAC1B-DC33-A2D2-EAC0-3F284D178D40}"/>
              </a:ext>
            </a:extLst>
          </p:cNvPr>
          <p:cNvSpPr txBox="1"/>
          <p:nvPr/>
        </p:nvSpPr>
        <p:spPr>
          <a:xfrm>
            <a:off x="6367975" y="364318"/>
            <a:ext cx="4597797" cy="276999"/>
          </a:xfrm>
          <a:prstGeom prst="rect">
            <a:avLst/>
          </a:prstGeom>
          <a:noFill/>
        </p:spPr>
        <p:txBody>
          <a:bodyPr wrap="none" rtlCol="0">
            <a:spAutoFit/>
          </a:bodyPr>
          <a:lstStyle/>
          <a:p>
            <a:r>
              <a:rPr lang="ca-ES" sz="1200" dirty="0"/>
              <a:t>Barceló, Palacios, Mameli, 2026 .  </a:t>
            </a:r>
            <a:r>
              <a:rPr lang="ca-ES" sz="1200" i="1" dirty="0"/>
              <a:t>in </a:t>
            </a:r>
            <a:r>
              <a:rPr lang="ca-ES" sz="1200" i="1" dirty="0" err="1"/>
              <a:t>press</a:t>
            </a:r>
            <a:r>
              <a:rPr lang="ca-ES" sz="1200" i="1" dirty="0"/>
              <a:t>. BAR </a:t>
            </a:r>
            <a:r>
              <a:rPr lang="ca-ES" sz="1200" i="1" dirty="0" err="1"/>
              <a:t>Publishing</a:t>
            </a:r>
            <a:r>
              <a:rPr lang="ca-ES" sz="1200" i="1" dirty="0"/>
              <a:t>. </a:t>
            </a:r>
            <a:r>
              <a:rPr lang="ca-ES" sz="1200" i="1" dirty="0" err="1"/>
              <a:t>Oxford</a:t>
            </a:r>
            <a:r>
              <a:rPr lang="ca-ES" sz="1200" i="1" dirty="0"/>
              <a:t>. </a:t>
            </a:r>
            <a:endParaRPr lang="ca-ES" dirty="0"/>
          </a:p>
        </p:txBody>
      </p:sp>
      <p:pic>
        <p:nvPicPr>
          <p:cNvPr id="3" name="Imatge 2">
            <a:extLst>
              <a:ext uri="{FF2B5EF4-FFF2-40B4-BE49-F238E27FC236}">
                <a16:creationId xmlns:a16="http://schemas.microsoft.com/office/drawing/2014/main" xmlns="" id="{AF0C8BBA-BAAC-9007-169A-D69CAC8BDB5D}"/>
              </a:ext>
            </a:extLst>
          </p:cNvPr>
          <p:cNvPicPr>
            <a:picLocks noChangeAspect="1"/>
          </p:cNvPicPr>
          <p:nvPr/>
        </p:nvPicPr>
        <p:blipFill>
          <a:blip r:embed="rId4">
            <a:extLst>
              <a:ext uri="{28A0092B-C50C-407E-A947-70E740481C1C}">
                <a14:useLocalDpi xmlns:a14="http://schemas.microsoft.com/office/drawing/2010/main" val="0"/>
              </a:ext>
            </a:extLst>
          </a:blip>
          <a:srcRect l="52331" t="19863"/>
          <a:stretch>
            <a:fillRect/>
          </a:stretch>
        </p:blipFill>
        <p:spPr>
          <a:xfrm>
            <a:off x="469290" y="2434940"/>
            <a:ext cx="5732218" cy="2383127"/>
          </a:xfrm>
          <a:prstGeom prst="rect">
            <a:avLst/>
          </a:prstGeom>
        </p:spPr>
      </p:pic>
    </p:spTree>
    <p:extLst>
      <p:ext uri="{BB962C8B-B14F-4D97-AF65-F5344CB8AC3E}">
        <p14:creationId xmlns:p14="http://schemas.microsoft.com/office/powerpoint/2010/main" val="3491363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tge 2">
            <a:extLst>
              <a:ext uri="{FF2B5EF4-FFF2-40B4-BE49-F238E27FC236}">
                <a16:creationId xmlns:a16="http://schemas.microsoft.com/office/drawing/2014/main" xmlns="" id="{EB0A53E6-8ECC-BFD9-3A43-E3B1FD6FA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242" y="375139"/>
            <a:ext cx="9747432" cy="4925626"/>
          </a:xfrm>
          <a:prstGeom prst="rect">
            <a:avLst/>
          </a:prstGeom>
        </p:spPr>
      </p:pic>
      <p:sp>
        <p:nvSpPr>
          <p:cNvPr id="5" name="QuadreDeText 4">
            <a:extLst>
              <a:ext uri="{FF2B5EF4-FFF2-40B4-BE49-F238E27FC236}">
                <a16:creationId xmlns:a16="http://schemas.microsoft.com/office/drawing/2014/main" xmlns="" id="{7CC20B5F-E602-04B8-B394-1A0933C93F9A}"/>
              </a:ext>
            </a:extLst>
          </p:cNvPr>
          <p:cNvSpPr txBox="1"/>
          <p:nvPr/>
        </p:nvSpPr>
        <p:spPr>
          <a:xfrm>
            <a:off x="5607905" y="5685586"/>
            <a:ext cx="6096000" cy="646331"/>
          </a:xfrm>
          <a:prstGeom prst="rect">
            <a:avLst/>
          </a:prstGeom>
          <a:noFill/>
        </p:spPr>
        <p:txBody>
          <a:bodyPr wrap="square">
            <a:spAutoFit/>
          </a:bodyPr>
          <a:lstStyle/>
          <a:p>
            <a:r>
              <a:rPr lang="en-US" sz="1200" dirty="0"/>
              <a:t>Palacios, O., Barceló, J. A., &amp; Delgado, R. (2022). Exploring the role of ecology and social </a:t>
            </a:r>
            <a:r>
              <a:rPr lang="en-US" sz="1200" dirty="0" err="1"/>
              <a:t>organisation</a:t>
            </a:r>
            <a:r>
              <a:rPr lang="en-US" sz="1200" dirty="0"/>
              <a:t> in agropastoral societies: A Bayesian network approach. </a:t>
            </a:r>
            <a:r>
              <a:rPr lang="en-US" sz="1200" i="1" dirty="0" err="1"/>
              <a:t>Plos</a:t>
            </a:r>
            <a:r>
              <a:rPr lang="en-US" sz="1200" i="1" dirty="0"/>
              <a:t> one</a:t>
            </a:r>
            <a:r>
              <a:rPr lang="en-US" sz="1200" dirty="0"/>
              <a:t>, </a:t>
            </a:r>
            <a:r>
              <a:rPr lang="en-US" sz="1200" i="1" dirty="0"/>
              <a:t>17</a:t>
            </a:r>
            <a:r>
              <a:rPr lang="en-US" sz="1200" dirty="0"/>
              <a:t>(10), e0276088.</a:t>
            </a:r>
            <a:endParaRPr lang="ca-ES" sz="1200" dirty="0"/>
          </a:p>
        </p:txBody>
      </p:sp>
    </p:spTree>
    <p:extLst>
      <p:ext uri="{BB962C8B-B14F-4D97-AF65-F5344CB8AC3E}">
        <p14:creationId xmlns:p14="http://schemas.microsoft.com/office/powerpoint/2010/main" val="36998652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58EC4B-6DD9-8B11-BE83-FB99F2EEA66A}"/>
            </a:ext>
          </a:extLst>
        </p:cNvPr>
        <p:cNvGrpSpPr/>
        <p:nvPr/>
      </p:nvGrpSpPr>
      <p:grpSpPr>
        <a:xfrm>
          <a:off x="0" y="0"/>
          <a:ext cx="0" cy="0"/>
          <a:chOff x="0" y="0"/>
          <a:chExt cx="0" cy="0"/>
        </a:xfrm>
      </p:grpSpPr>
      <p:pic>
        <p:nvPicPr>
          <p:cNvPr id="3" name="Imatge 2">
            <a:extLst>
              <a:ext uri="{FF2B5EF4-FFF2-40B4-BE49-F238E27FC236}">
                <a16:creationId xmlns:a16="http://schemas.microsoft.com/office/drawing/2014/main" xmlns="" id="{21D34B7E-55CB-C940-CE13-DD4E863448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274" y="3108960"/>
            <a:ext cx="11589452" cy="3291840"/>
          </a:xfrm>
          <a:prstGeom prst="rect">
            <a:avLst/>
          </a:prstGeom>
        </p:spPr>
      </p:pic>
      <p:sp>
        <p:nvSpPr>
          <p:cNvPr id="5" name="QuadreDeText 4">
            <a:extLst>
              <a:ext uri="{FF2B5EF4-FFF2-40B4-BE49-F238E27FC236}">
                <a16:creationId xmlns:a16="http://schemas.microsoft.com/office/drawing/2014/main" xmlns="" id="{F6B0EF8E-3981-5737-9974-AD2BE65D4F3D}"/>
              </a:ext>
            </a:extLst>
          </p:cNvPr>
          <p:cNvSpPr txBox="1"/>
          <p:nvPr/>
        </p:nvSpPr>
        <p:spPr>
          <a:xfrm>
            <a:off x="808892" y="6400800"/>
            <a:ext cx="11081834" cy="461665"/>
          </a:xfrm>
          <a:prstGeom prst="rect">
            <a:avLst/>
          </a:prstGeom>
          <a:noFill/>
        </p:spPr>
        <p:txBody>
          <a:bodyPr wrap="square">
            <a:spAutoFit/>
          </a:bodyPr>
          <a:lstStyle/>
          <a:p>
            <a:r>
              <a:rPr lang="en-US" sz="1200" dirty="0"/>
              <a:t>Palacios, O., Barceló, J. A., &amp; Delgado, R. (2022). Exploring the role of ecology and social </a:t>
            </a:r>
            <a:r>
              <a:rPr lang="en-US" sz="1200" dirty="0" err="1"/>
              <a:t>organisation</a:t>
            </a:r>
            <a:r>
              <a:rPr lang="en-US" sz="1200" dirty="0"/>
              <a:t> in agropastoral societies: A Bayesian network approach. </a:t>
            </a:r>
            <a:r>
              <a:rPr lang="en-US" sz="1200" i="1" dirty="0" err="1"/>
              <a:t>Plos</a:t>
            </a:r>
            <a:r>
              <a:rPr lang="en-US" sz="1200" i="1" dirty="0"/>
              <a:t> one</a:t>
            </a:r>
            <a:r>
              <a:rPr lang="en-US" sz="1200" dirty="0"/>
              <a:t>, </a:t>
            </a:r>
            <a:r>
              <a:rPr lang="en-US" sz="1200" i="1" dirty="0"/>
              <a:t>17</a:t>
            </a:r>
            <a:r>
              <a:rPr lang="en-US" sz="1200" dirty="0"/>
              <a:t>(10), e0276088.</a:t>
            </a:r>
            <a:endParaRPr lang="ca-ES" sz="1200" dirty="0"/>
          </a:p>
        </p:txBody>
      </p:sp>
      <p:pic>
        <p:nvPicPr>
          <p:cNvPr id="7" name="Imatge 6">
            <a:extLst>
              <a:ext uri="{FF2B5EF4-FFF2-40B4-BE49-F238E27FC236}">
                <a16:creationId xmlns:a16="http://schemas.microsoft.com/office/drawing/2014/main" xmlns="" id="{906C7533-E20C-DAB4-4EE0-BA26345B8A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62" y="1310619"/>
            <a:ext cx="4999126" cy="389227"/>
          </a:xfrm>
          <a:prstGeom prst="rect">
            <a:avLst/>
          </a:prstGeom>
        </p:spPr>
      </p:pic>
      <p:pic>
        <p:nvPicPr>
          <p:cNvPr id="9" name="Imatge 8">
            <a:extLst>
              <a:ext uri="{FF2B5EF4-FFF2-40B4-BE49-F238E27FC236}">
                <a16:creationId xmlns:a16="http://schemas.microsoft.com/office/drawing/2014/main" xmlns="" id="{35199CFB-0F42-5F53-FC33-3F76E38F8C86}"/>
              </a:ext>
            </a:extLst>
          </p:cNvPr>
          <p:cNvPicPr>
            <a:picLocks noChangeAspect="1"/>
          </p:cNvPicPr>
          <p:nvPr/>
        </p:nvPicPr>
        <p:blipFill>
          <a:blip r:embed="rId4">
            <a:extLst>
              <a:ext uri="{28A0092B-C50C-407E-A947-70E740481C1C}">
                <a14:useLocalDpi xmlns:a14="http://schemas.microsoft.com/office/drawing/2010/main" val="0"/>
              </a:ext>
            </a:extLst>
          </a:blip>
          <a:srcRect l="6168" t="-2"/>
          <a:stretch>
            <a:fillRect/>
          </a:stretch>
        </p:blipFill>
        <p:spPr>
          <a:xfrm>
            <a:off x="5643988" y="1173096"/>
            <a:ext cx="6301278" cy="716323"/>
          </a:xfrm>
          <a:prstGeom prst="rect">
            <a:avLst/>
          </a:prstGeom>
        </p:spPr>
      </p:pic>
    </p:spTree>
    <p:extLst>
      <p:ext uri="{BB962C8B-B14F-4D97-AF65-F5344CB8AC3E}">
        <p14:creationId xmlns:p14="http://schemas.microsoft.com/office/powerpoint/2010/main" val="252972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tge 2">
            <a:extLst>
              <a:ext uri="{FF2B5EF4-FFF2-40B4-BE49-F238E27FC236}">
                <a16:creationId xmlns:a16="http://schemas.microsoft.com/office/drawing/2014/main" xmlns="" id="{AFAF9E78-14F8-051E-0A51-D91CCE9FF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0419" y="359368"/>
            <a:ext cx="7964011" cy="5506218"/>
          </a:xfrm>
          <a:prstGeom prst="rect">
            <a:avLst/>
          </a:prstGeom>
        </p:spPr>
      </p:pic>
      <p:sp>
        <p:nvSpPr>
          <p:cNvPr id="5" name="QuadreDeText 4">
            <a:extLst>
              <a:ext uri="{FF2B5EF4-FFF2-40B4-BE49-F238E27FC236}">
                <a16:creationId xmlns:a16="http://schemas.microsoft.com/office/drawing/2014/main" xmlns="" id="{9027E633-FE80-C6DD-5DAB-0DCDBB29A571}"/>
              </a:ext>
            </a:extLst>
          </p:cNvPr>
          <p:cNvSpPr txBox="1"/>
          <p:nvPr/>
        </p:nvSpPr>
        <p:spPr>
          <a:xfrm>
            <a:off x="1723292" y="6182109"/>
            <a:ext cx="10281138" cy="646331"/>
          </a:xfrm>
          <a:prstGeom prst="rect">
            <a:avLst/>
          </a:prstGeom>
          <a:noFill/>
        </p:spPr>
        <p:txBody>
          <a:bodyPr wrap="square">
            <a:spAutoFit/>
          </a:bodyPr>
          <a:lstStyle/>
          <a:p>
            <a:r>
              <a:rPr lang="en-US" sz="1800" dirty="0"/>
              <a:t>Palacios, O., Barceló, J. A., &amp; Delgado, R. (2022). Exploring the role of ecology and social </a:t>
            </a:r>
            <a:r>
              <a:rPr lang="en-US" sz="1800" dirty="0" err="1"/>
              <a:t>organisation</a:t>
            </a:r>
            <a:r>
              <a:rPr lang="en-US" sz="1800" dirty="0"/>
              <a:t> in agropastoral societies: A Bayesian network approach. </a:t>
            </a:r>
            <a:r>
              <a:rPr lang="en-US" sz="1800" i="1" dirty="0" err="1"/>
              <a:t>Plos</a:t>
            </a:r>
            <a:r>
              <a:rPr lang="en-US" sz="1800" i="1" dirty="0"/>
              <a:t> one</a:t>
            </a:r>
            <a:r>
              <a:rPr lang="en-US" sz="1800" dirty="0"/>
              <a:t>, </a:t>
            </a:r>
            <a:r>
              <a:rPr lang="en-US" sz="1800" i="1" dirty="0"/>
              <a:t>17</a:t>
            </a:r>
            <a:r>
              <a:rPr lang="en-US" sz="1800" dirty="0"/>
              <a:t>(10), e0276088.</a:t>
            </a:r>
            <a:endParaRPr lang="ca-ES" sz="1800" dirty="0"/>
          </a:p>
        </p:txBody>
      </p:sp>
    </p:spTree>
    <p:extLst>
      <p:ext uri="{BB962C8B-B14F-4D97-AF65-F5344CB8AC3E}">
        <p14:creationId xmlns:p14="http://schemas.microsoft.com/office/powerpoint/2010/main" val="10033085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QuadreDeText 4">
            <a:extLst>
              <a:ext uri="{FF2B5EF4-FFF2-40B4-BE49-F238E27FC236}">
                <a16:creationId xmlns:a16="http://schemas.microsoft.com/office/drawing/2014/main" xmlns="" id="{5A51FC3B-225E-5BCF-7552-D5FF5ED5B814}"/>
              </a:ext>
            </a:extLst>
          </p:cNvPr>
          <p:cNvSpPr txBox="1"/>
          <p:nvPr/>
        </p:nvSpPr>
        <p:spPr>
          <a:xfrm>
            <a:off x="410307" y="6087307"/>
            <a:ext cx="11371385" cy="646331"/>
          </a:xfrm>
          <a:prstGeom prst="rect">
            <a:avLst/>
          </a:prstGeom>
          <a:noFill/>
        </p:spPr>
        <p:txBody>
          <a:bodyPr wrap="square">
            <a:spAutoFit/>
          </a:bodyPr>
          <a:lstStyle/>
          <a:p>
            <a:r>
              <a:rPr lang="en-US" dirty="0"/>
              <a:t>Palacios, O., Mameli, L., &amp; Barceló, J. A. (2026). Surviving in the early Neolithic. Causal networks and complex systems in archaeology. </a:t>
            </a:r>
            <a:r>
              <a:rPr lang="en-US" i="1" dirty="0"/>
              <a:t>Journal of Archaeological Science: Reports</a:t>
            </a:r>
            <a:r>
              <a:rPr lang="en-US" dirty="0"/>
              <a:t>, </a:t>
            </a:r>
            <a:r>
              <a:rPr lang="en-US" i="1" dirty="0"/>
              <a:t>70</a:t>
            </a:r>
            <a:r>
              <a:rPr lang="en-US" dirty="0"/>
              <a:t>, 105602.</a:t>
            </a:r>
            <a:endParaRPr lang="ca-ES" sz="1800" dirty="0"/>
          </a:p>
        </p:txBody>
      </p:sp>
      <p:pic>
        <p:nvPicPr>
          <p:cNvPr id="8" name="Imagen 8" descr="Diagrama&#10;&#10;Descripción generada automáticamente">
            <a:extLst>
              <a:ext uri="{FF2B5EF4-FFF2-40B4-BE49-F238E27FC236}">
                <a16:creationId xmlns:a16="http://schemas.microsoft.com/office/drawing/2014/main" xmlns="" id="{DAE60D85-589F-83AE-D5D2-7208D3E952F9}"/>
              </a:ext>
            </a:extLst>
          </p:cNvPr>
          <p:cNvPicPr>
            <a:picLocks noChangeAspect="1"/>
          </p:cNvPicPr>
          <p:nvPr/>
        </p:nvPicPr>
        <p:blipFill>
          <a:blip r:embed="rId2" cstate="print">
            <a:extLst>
              <a:ext uri="{28A0092B-C50C-407E-A947-70E740481C1C}">
                <a14:useLocalDpi xmlns:a14="http://schemas.microsoft.com/office/drawing/2010/main" val="0"/>
              </a:ext>
            </a:extLst>
          </a:blip>
          <a:srcRect t="50000"/>
          <a:stretch>
            <a:fillRect/>
          </a:stretch>
        </p:blipFill>
        <p:spPr>
          <a:xfrm>
            <a:off x="0" y="566340"/>
            <a:ext cx="12076530" cy="4430508"/>
          </a:xfrm>
          <a:prstGeom prst="rect">
            <a:avLst/>
          </a:prstGeom>
        </p:spPr>
      </p:pic>
    </p:spTree>
    <p:extLst>
      <p:ext uri="{BB962C8B-B14F-4D97-AF65-F5344CB8AC3E}">
        <p14:creationId xmlns:p14="http://schemas.microsoft.com/office/powerpoint/2010/main" val="2720362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xmlns="" id="{5135CDDF-3521-6537-2438-935A0136DCA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579" y="1383792"/>
            <a:ext cx="3872889" cy="4422648"/>
          </a:xfrm>
          <a:prstGeom prst="rect">
            <a:avLst/>
          </a:prstGeom>
          <a:noFill/>
          <a:extLst>
            <a:ext uri="{909E8E84-426E-40DD-AFC4-6F175D3DCCD1}">
              <a14:hiddenFill xmlns:a14="http://schemas.microsoft.com/office/drawing/2010/main">
                <a:solidFill>
                  <a:srgbClr val="FFFFFF"/>
                </a:solidFill>
              </a14:hiddenFill>
            </a:ext>
          </a:extLst>
        </p:spPr>
      </p:pic>
      <p:sp>
        <p:nvSpPr>
          <p:cNvPr id="2" name="QuadreDeText 1">
            <a:extLst>
              <a:ext uri="{FF2B5EF4-FFF2-40B4-BE49-F238E27FC236}">
                <a16:creationId xmlns:a16="http://schemas.microsoft.com/office/drawing/2014/main" xmlns="" id="{E820DB7B-709E-1CE4-F1F3-6135DDE603D3}"/>
              </a:ext>
            </a:extLst>
          </p:cNvPr>
          <p:cNvSpPr txBox="1"/>
          <p:nvPr/>
        </p:nvSpPr>
        <p:spPr>
          <a:xfrm>
            <a:off x="396341" y="6217920"/>
            <a:ext cx="3310073" cy="276999"/>
          </a:xfrm>
          <a:prstGeom prst="rect">
            <a:avLst/>
          </a:prstGeom>
          <a:noFill/>
        </p:spPr>
        <p:txBody>
          <a:bodyPr wrap="none" rtlCol="0">
            <a:spAutoFit/>
          </a:bodyPr>
          <a:lstStyle/>
          <a:p>
            <a:r>
              <a:rPr lang="ca-ES" sz="1200" dirty="0"/>
              <a:t>© https://en.wikipedia.org/wiki/Markov_blanket</a:t>
            </a:r>
          </a:p>
        </p:txBody>
      </p:sp>
      <p:sp>
        <p:nvSpPr>
          <p:cNvPr id="4" name="QuadreDeText 3">
            <a:extLst>
              <a:ext uri="{FF2B5EF4-FFF2-40B4-BE49-F238E27FC236}">
                <a16:creationId xmlns:a16="http://schemas.microsoft.com/office/drawing/2014/main" xmlns="" id="{81005F41-A4DA-6E0F-FDED-EA8451156379}"/>
              </a:ext>
            </a:extLst>
          </p:cNvPr>
          <p:cNvSpPr txBox="1"/>
          <p:nvPr/>
        </p:nvSpPr>
        <p:spPr>
          <a:xfrm>
            <a:off x="396341" y="410547"/>
            <a:ext cx="10994805" cy="369332"/>
          </a:xfrm>
          <a:prstGeom prst="rect">
            <a:avLst/>
          </a:prstGeom>
          <a:noFill/>
        </p:spPr>
        <p:txBody>
          <a:bodyPr wrap="none" rtlCol="0">
            <a:spAutoFit/>
          </a:bodyPr>
          <a:lstStyle/>
          <a:p>
            <a:r>
              <a:rPr lang="ca-ES" b="1" dirty="0"/>
              <a:t>MARKOV CONDITION: </a:t>
            </a:r>
            <a:r>
              <a:rPr lang="en-US" dirty="0"/>
              <a:t>Each variable is conditionally independent of all its non‑descendants given its parents</a:t>
            </a:r>
            <a:endParaRPr lang="ca-ES" b="1" dirty="0"/>
          </a:p>
        </p:txBody>
      </p:sp>
    </p:spTree>
    <p:extLst>
      <p:ext uri="{BB962C8B-B14F-4D97-AF65-F5344CB8AC3E}">
        <p14:creationId xmlns:p14="http://schemas.microsoft.com/office/powerpoint/2010/main" val="3445838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xmlns="" id="{AE442F51-0EB4-B717-55FB-6AD075957C20}"/>
            </a:ext>
          </a:extLst>
        </p:cNvPr>
        <p:cNvGrpSpPr/>
        <p:nvPr/>
      </p:nvGrpSpPr>
      <p:grpSpPr>
        <a:xfrm>
          <a:off x="0" y="0"/>
          <a:ext cx="0" cy="0"/>
          <a:chOff x="0" y="0"/>
          <a:chExt cx="0" cy="0"/>
        </a:xfrm>
      </p:grpSpPr>
      <p:sp useBgFill="1">
        <p:nvSpPr>
          <p:cNvPr id="16398" name="Slide Background Fill">
            <a:extLst>
              <a:ext uri="{FF2B5EF4-FFF2-40B4-BE49-F238E27FC236}">
                <a16:creationId xmlns:a16="http://schemas.microsoft.com/office/drawing/2014/main" xmlns="" id="{17E466CB-43C0-6ADC-618D-C47634A65E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0" name="Color Cover">
            <a:extLst>
              <a:ext uri="{FF2B5EF4-FFF2-40B4-BE49-F238E27FC236}">
                <a16:creationId xmlns:a16="http://schemas.microsoft.com/office/drawing/2014/main" xmlns="" id="{8B22996E-8DA2-B619-4752-E78AE6DD01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402" name="Group 16401">
            <a:extLst>
              <a:ext uri="{FF2B5EF4-FFF2-40B4-BE49-F238E27FC236}">
                <a16:creationId xmlns:a16="http://schemas.microsoft.com/office/drawing/2014/main" xmlns="" id="{EBC3C454-B4BF-EB10-2958-A161347CA04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2929"/>
            <a:ext cx="12188952" cy="3490956"/>
            <a:chOff x="651279" y="598259"/>
            <a:chExt cx="10889442" cy="5680742"/>
          </a:xfrm>
        </p:grpSpPr>
        <p:sp>
          <p:nvSpPr>
            <p:cNvPr id="16403" name="Color">
              <a:extLst>
                <a:ext uri="{FF2B5EF4-FFF2-40B4-BE49-F238E27FC236}">
                  <a16:creationId xmlns:a16="http://schemas.microsoft.com/office/drawing/2014/main" xmlns="" id="{1D929E9F-FD8A-86A3-30B6-006F3B5B90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4" name="Color">
              <a:extLst>
                <a:ext uri="{FF2B5EF4-FFF2-40B4-BE49-F238E27FC236}">
                  <a16:creationId xmlns:a16="http://schemas.microsoft.com/office/drawing/2014/main" xmlns="" id="{0E4D55EC-663E-5A37-DB41-37D54DDCE7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406" name="Group 16405">
            <a:extLst>
              <a:ext uri="{FF2B5EF4-FFF2-40B4-BE49-F238E27FC236}">
                <a16:creationId xmlns:a16="http://schemas.microsoft.com/office/drawing/2014/main" xmlns="" id="{F516E53D-81E6-607B-3B1A-2473432FB3B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24" y="0"/>
            <a:ext cx="12188952" cy="6858000"/>
            <a:chOff x="0" y="0"/>
            <a:chExt cx="12188952" cy="6858000"/>
          </a:xfrm>
        </p:grpSpPr>
        <p:sp>
          <p:nvSpPr>
            <p:cNvPr id="16407" name="Freeform: Shape 16406">
              <a:extLst>
                <a:ext uri="{FF2B5EF4-FFF2-40B4-BE49-F238E27FC236}">
                  <a16:creationId xmlns:a16="http://schemas.microsoft.com/office/drawing/2014/main" xmlns="" id="{B35E01B6-4444-5DA4-F320-8C6EF2DD70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08" name="Freeform: Shape 16407">
              <a:extLst>
                <a:ext uri="{FF2B5EF4-FFF2-40B4-BE49-F238E27FC236}">
                  <a16:creationId xmlns:a16="http://schemas.microsoft.com/office/drawing/2014/main" xmlns="" id="{F5F1FF14-F979-5C9F-506B-9CAD377503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09" name="Freeform: Shape 16408">
              <a:extLst>
                <a:ext uri="{FF2B5EF4-FFF2-40B4-BE49-F238E27FC236}">
                  <a16:creationId xmlns:a16="http://schemas.microsoft.com/office/drawing/2014/main" xmlns="" id="{34DDA517-E9F8-1487-8666-8532BB7F5C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0" name="Freeform: Shape 16409">
              <a:extLst>
                <a:ext uri="{FF2B5EF4-FFF2-40B4-BE49-F238E27FC236}">
                  <a16:creationId xmlns:a16="http://schemas.microsoft.com/office/drawing/2014/main" xmlns="" id="{D78031B0-333C-7872-5A35-93CA826D37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1" name="Freeform: Shape 16410">
              <a:extLst>
                <a:ext uri="{FF2B5EF4-FFF2-40B4-BE49-F238E27FC236}">
                  <a16:creationId xmlns:a16="http://schemas.microsoft.com/office/drawing/2014/main" xmlns="" id="{00298A66-6D69-80D7-29D1-B4902A6EF1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2" name="Freeform: Shape 16411">
              <a:extLst>
                <a:ext uri="{FF2B5EF4-FFF2-40B4-BE49-F238E27FC236}">
                  <a16:creationId xmlns:a16="http://schemas.microsoft.com/office/drawing/2014/main" xmlns="" id="{2908FE24-486F-9162-EF4A-2BD2314C36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3" name="Freeform: Shape 16412">
              <a:extLst>
                <a:ext uri="{FF2B5EF4-FFF2-40B4-BE49-F238E27FC236}">
                  <a16:creationId xmlns:a16="http://schemas.microsoft.com/office/drawing/2014/main" xmlns="" id="{54C47F3B-28C0-21EC-2993-7F0BD8BAE8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QuadreDeText 1">
            <a:extLst>
              <a:ext uri="{FF2B5EF4-FFF2-40B4-BE49-F238E27FC236}">
                <a16:creationId xmlns:a16="http://schemas.microsoft.com/office/drawing/2014/main" xmlns="" id="{A4A56FBD-DC7B-B7EF-98D1-1811E6EC01E5}"/>
              </a:ext>
            </a:extLst>
          </p:cNvPr>
          <p:cNvSpPr txBox="1"/>
          <p:nvPr/>
        </p:nvSpPr>
        <p:spPr>
          <a:xfrm>
            <a:off x="27646" y="3672679"/>
            <a:ext cx="5692953" cy="2651110"/>
          </a:xfrm>
          <a:prstGeom prst="rect">
            <a:avLst/>
          </a:prstGeom>
        </p:spPr>
        <p:txBody>
          <a:bodyPr vert="horz" lIns="91440" tIns="45720" rIns="91440" bIns="45720" rtlCol="0" anchor="ctr">
            <a:normAutofit/>
          </a:bodyPr>
          <a:lstStyle/>
          <a:p>
            <a:pPr algn="ctr">
              <a:lnSpc>
                <a:spcPct val="90000"/>
              </a:lnSpc>
              <a:spcAft>
                <a:spcPts val="600"/>
              </a:spcAft>
            </a:pPr>
            <a:r>
              <a:rPr lang="en-US" sz="4400" dirty="0">
                <a:solidFill>
                  <a:schemeClr val="tx2"/>
                </a:solidFill>
              </a:rPr>
              <a:t>CONCLUSIONS</a:t>
            </a:r>
          </a:p>
        </p:txBody>
      </p:sp>
    </p:spTree>
    <p:extLst>
      <p:ext uri="{BB962C8B-B14F-4D97-AF65-F5344CB8AC3E}">
        <p14:creationId xmlns:p14="http://schemas.microsoft.com/office/powerpoint/2010/main" val="1695762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3EF8966-02A2-A19B-BC91-20F685E2D087}"/>
            </a:ext>
          </a:extLst>
        </p:cNvPr>
        <p:cNvGrpSpPr/>
        <p:nvPr/>
      </p:nvGrpSpPr>
      <p:grpSpPr>
        <a:xfrm>
          <a:off x="0" y="0"/>
          <a:ext cx="0" cy="0"/>
          <a:chOff x="0" y="0"/>
          <a:chExt cx="0" cy="0"/>
        </a:xfrm>
      </p:grpSpPr>
      <p:pic>
        <p:nvPicPr>
          <p:cNvPr id="3074" name="Picture 2" descr="Physics cartoon contrasting complexity and complication">
            <a:extLst>
              <a:ext uri="{FF2B5EF4-FFF2-40B4-BE49-F238E27FC236}">
                <a16:creationId xmlns:a16="http://schemas.microsoft.com/office/drawing/2014/main" xmlns="" id="{829E8462-8C8B-0D91-F300-1B4A3C6A5AC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242" b="6605"/>
          <a:stretch>
            <a:fillRect/>
          </a:stretch>
        </p:blipFill>
        <p:spPr bwMode="auto">
          <a:xfrm>
            <a:off x="403860" y="335280"/>
            <a:ext cx="11384280" cy="5638502"/>
          </a:xfrm>
          <a:prstGeom prst="rect">
            <a:avLst/>
          </a:prstGeom>
          <a:noFill/>
          <a:extLst>
            <a:ext uri="{909E8E84-426E-40DD-AFC4-6F175D3DCCD1}">
              <a14:hiddenFill xmlns:a14="http://schemas.microsoft.com/office/drawing/2010/main">
                <a:solidFill>
                  <a:srgbClr val="FFFFFF"/>
                </a:solidFill>
              </a14:hiddenFill>
            </a:ext>
          </a:extLst>
        </p:spPr>
      </p:pic>
      <p:sp>
        <p:nvSpPr>
          <p:cNvPr id="8" name="QuadreDeText 7">
            <a:extLst>
              <a:ext uri="{FF2B5EF4-FFF2-40B4-BE49-F238E27FC236}">
                <a16:creationId xmlns:a16="http://schemas.microsoft.com/office/drawing/2014/main" xmlns="" id="{CA67D8E2-07DC-4514-B531-248785379D30}"/>
              </a:ext>
            </a:extLst>
          </p:cNvPr>
          <p:cNvSpPr txBox="1"/>
          <p:nvPr/>
        </p:nvSpPr>
        <p:spPr>
          <a:xfrm>
            <a:off x="9249507" y="6141665"/>
            <a:ext cx="6096000" cy="246221"/>
          </a:xfrm>
          <a:prstGeom prst="rect">
            <a:avLst/>
          </a:prstGeom>
          <a:noFill/>
        </p:spPr>
        <p:txBody>
          <a:bodyPr wrap="square">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spTree>
    <p:extLst>
      <p:ext uri="{BB962C8B-B14F-4D97-AF65-F5344CB8AC3E}">
        <p14:creationId xmlns:p14="http://schemas.microsoft.com/office/powerpoint/2010/main" val="1640498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6398" name="Slide Background Fill">
            <a:extLst>
              <a:ext uri="{FF2B5EF4-FFF2-40B4-BE49-F238E27FC236}">
                <a16:creationId xmlns:a16="http://schemas.microsoft.com/office/drawing/2014/main" xmlns="" id="{C3420C89-0B09-4632-A4AF-3971D08BF7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0" name="Color Cover">
            <a:extLst>
              <a:ext uri="{FF2B5EF4-FFF2-40B4-BE49-F238E27FC236}">
                <a16:creationId xmlns:a16="http://schemas.microsoft.com/office/drawing/2014/main" xmlns="" id="{4E5CBA61-BF74-40B4-A3A8-366BBA626C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402" name="Group 16401">
            <a:extLst>
              <a:ext uri="{FF2B5EF4-FFF2-40B4-BE49-F238E27FC236}">
                <a16:creationId xmlns:a16="http://schemas.microsoft.com/office/drawing/2014/main" xmlns="" id="{AC27E70C-5470-4262-B9CE-AE52C51CF4C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2929"/>
            <a:ext cx="12188952" cy="3490956"/>
            <a:chOff x="651279" y="598259"/>
            <a:chExt cx="10889442" cy="5680742"/>
          </a:xfrm>
        </p:grpSpPr>
        <p:sp>
          <p:nvSpPr>
            <p:cNvPr id="16403" name="Color">
              <a:extLst>
                <a:ext uri="{FF2B5EF4-FFF2-40B4-BE49-F238E27FC236}">
                  <a16:creationId xmlns:a16="http://schemas.microsoft.com/office/drawing/2014/main" xmlns="" id="{B5C7D35F-738C-47DF-AD6E-859806E460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04" name="Color">
              <a:extLst>
                <a:ext uri="{FF2B5EF4-FFF2-40B4-BE49-F238E27FC236}">
                  <a16:creationId xmlns:a16="http://schemas.microsoft.com/office/drawing/2014/main" xmlns="" id="{740F8C8B-E52F-46CF-89C7-51C6A037CF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386" name="Picture 2" descr="Archaeology lecture with computational twist - Thanks!">
            <a:extLst>
              <a:ext uri="{FF2B5EF4-FFF2-40B4-BE49-F238E27FC236}">
                <a16:creationId xmlns:a16="http://schemas.microsoft.com/office/drawing/2014/main" xmlns="" id="{6CF1B3CE-132A-2AF6-7B8F-3C142B44FE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 t="8858" r="25" b="7351"/>
          <a:stretch>
            <a:fillRect/>
          </a:stretch>
        </p:blipFill>
        <p:spPr bwMode="auto">
          <a:xfrm>
            <a:off x="6081706" y="1447253"/>
            <a:ext cx="6025169" cy="5048550"/>
          </a:xfrm>
          <a:prstGeom prst="rect">
            <a:avLst/>
          </a:prstGeom>
          <a:noFill/>
          <a:extLst>
            <a:ext uri="{909E8E84-426E-40DD-AFC4-6F175D3DCCD1}">
              <a14:hiddenFill xmlns:a14="http://schemas.microsoft.com/office/drawing/2010/main">
                <a:solidFill>
                  <a:srgbClr val="FFFFFF"/>
                </a:solidFill>
              </a14:hiddenFill>
            </a:ext>
          </a:extLst>
        </p:spPr>
      </p:pic>
      <p:grpSp>
        <p:nvGrpSpPr>
          <p:cNvPr id="16406" name="Group 16405">
            <a:extLst>
              <a:ext uri="{FF2B5EF4-FFF2-40B4-BE49-F238E27FC236}">
                <a16:creationId xmlns:a16="http://schemas.microsoft.com/office/drawing/2014/main" xmlns="" id="{E27AF472-EAE3-4572-AB69-B92BD10DBC6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524" y="0"/>
            <a:ext cx="12188952" cy="6858000"/>
            <a:chOff x="0" y="0"/>
            <a:chExt cx="12188952" cy="6858000"/>
          </a:xfrm>
        </p:grpSpPr>
        <p:sp>
          <p:nvSpPr>
            <p:cNvPr id="16407" name="Freeform: Shape 16406">
              <a:extLst>
                <a:ext uri="{FF2B5EF4-FFF2-40B4-BE49-F238E27FC236}">
                  <a16:creationId xmlns:a16="http://schemas.microsoft.com/office/drawing/2014/main" xmlns="" id="{BF4DB9D2-6215-420C-874C-82EADF8C6C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08" name="Freeform: Shape 16407">
              <a:extLst>
                <a:ext uri="{FF2B5EF4-FFF2-40B4-BE49-F238E27FC236}">
                  <a16:creationId xmlns:a16="http://schemas.microsoft.com/office/drawing/2014/main" xmlns="" id="{1F003139-C97C-44FA-B139-32E4DFDCE9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09" name="Freeform: Shape 16408">
              <a:extLst>
                <a:ext uri="{FF2B5EF4-FFF2-40B4-BE49-F238E27FC236}">
                  <a16:creationId xmlns:a16="http://schemas.microsoft.com/office/drawing/2014/main" xmlns="" id="{5CE4DD6E-8CEA-45EE-B630-DBC22144D8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0" name="Freeform: Shape 16409">
              <a:extLst>
                <a:ext uri="{FF2B5EF4-FFF2-40B4-BE49-F238E27FC236}">
                  <a16:creationId xmlns:a16="http://schemas.microsoft.com/office/drawing/2014/main" xmlns="" id="{A4372F7F-AA3C-470B-AA61-7C35B7722C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1" name="Freeform: Shape 16410">
              <a:extLst>
                <a:ext uri="{FF2B5EF4-FFF2-40B4-BE49-F238E27FC236}">
                  <a16:creationId xmlns:a16="http://schemas.microsoft.com/office/drawing/2014/main" xmlns="" id="{34B605BF-D199-43DD-9328-E99F2ADFC6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2" name="Freeform: Shape 16411">
              <a:extLst>
                <a:ext uri="{FF2B5EF4-FFF2-40B4-BE49-F238E27FC236}">
                  <a16:creationId xmlns:a16="http://schemas.microsoft.com/office/drawing/2014/main" xmlns="" id="{E5D42A77-7336-4A35-8922-8098A16AA27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413" name="Freeform: Shape 16412">
              <a:extLst>
                <a:ext uri="{FF2B5EF4-FFF2-40B4-BE49-F238E27FC236}">
                  <a16:creationId xmlns:a16="http://schemas.microsoft.com/office/drawing/2014/main" xmlns="" id="{7401EE7D-B85D-4C10-AB8C-71884EFB11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QuadreDeText 1">
            <a:extLst>
              <a:ext uri="{FF2B5EF4-FFF2-40B4-BE49-F238E27FC236}">
                <a16:creationId xmlns:a16="http://schemas.microsoft.com/office/drawing/2014/main" xmlns="" id="{8982470B-8CDD-4418-E2DE-45F02AC4C764}"/>
              </a:ext>
            </a:extLst>
          </p:cNvPr>
          <p:cNvSpPr txBox="1"/>
          <p:nvPr/>
        </p:nvSpPr>
        <p:spPr>
          <a:xfrm>
            <a:off x="27646" y="3672679"/>
            <a:ext cx="5692953" cy="2651110"/>
          </a:xfrm>
          <a:prstGeom prst="rect">
            <a:avLst/>
          </a:prstGeom>
        </p:spPr>
        <p:txBody>
          <a:bodyPr vert="horz" lIns="91440" tIns="45720" rIns="91440" bIns="45720" rtlCol="0" anchor="ctr">
            <a:normAutofit/>
          </a:bodyPr>
          <a:lstStyle/>
          <a:p>
            <a:pPr>
              <a:lnSpc>
                <a:spcPct val="90000"/>
              </a:lnSpc>
              <a:spcAft>
                <a:spcPts val="600"/>
              </a:spcAft>
            </a:pPr>
            <a:r>
              <a:rPr lang="en-US" dirty="0">
                <a:solidFill>
                  <a:schemeClr val="tx2"/>
                </a:solidFill>
              </a:rPr>
              <a:t>JUAN A. BARCELÓ   Juanantonio.barceló@uab.cat</a:t>
            </a:r>
          </a:p>
        </p:txBody>
      </p:sp>
    </p:spTree>
    <p:extLst>
      <p:ext uri="{BB962C8B-B14F-4D97-AF65-F5344CB8AC3E}">
        <p14:creationId xmlns:p14="http://schemas.microsoft.com/office/powerpoint/2010/main" val="8633192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6A5EEDA-46B6-D376-0B85-2B95713E7834}"/>
            </a:ext>
          </a:extLst>
        </p:cNvPr>
        <p:cNvGrpSpPr/>
        <p:nvPr/>
      </p:nvGrpSpPr>
      <p:grpSpPr>
        <a:xfrm>
          <a:off x="0" y="0"/>
          <a:ext cx="0" cy="0"/>
          <a:chOff x="0" y="0"/>
          <a:chExt cx="0" cy="0"/>
        </a:xfrm>
      </p:grpSpPr>
      <p:sp>
        <p:nvSpPr>
          <p:cNvPr id="8" name="QuadreDeText 7">
            <a:extLst>
              <a:ext uri="{FF2B5EF4-FFF2-40B4-BE49-F238E27FC236}">
                <a16:creationId xmlns:a16="http://schemas.microsoft.com/office/drawing/2014/main" xmlns="" id="{AA63CF62-D4EB-6ABD-5A40-A4F6BF088D7A}"/>
              </a:ext>
            </a:extLst>
          </p:cNvPr>
          <p:cNvSpPr txBox="1"/>
          <p:nvPr/>
        </p:nvSpPr>
        <p:spPr>
          <a:xfrm>
            <a:off x="9340947" y="6516213"/>
            <a:ext cx="6096000" cy="246221"/>
          </a:xfrm>
          <a:prstGeom prst="rect">
            <a:avLst/>
          </a:prstGeom>
          <a:noFill/>
        </p:spPr>
        <p:txBody>
          <a:bodyPr wrap="square">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pic>
        <p:nvPicPr>
          <p:cNvPr id="4098" name="Picture 2" descr="Social theory cartoon comparing complexity and complication">
            <a:extLst>
              <a:ext uri="{FF2B5EF4-FFF2-40B4-BE49-F238E27FC236}">
                <a16:creationId xmlns:a16="http://schemas.microsoft.com/office/drawing/2014/main" xmlns="" id="{815CC6F7-BED4-2CE9-0B95-062AE36BF7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 y="0"/>
            <a:ext cx="11216640" cy="630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877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830762B-A1CA-B894-B0EE-E04E611F9AFA}"/>
            </a:ext>
          </a:extLst>
        </p:cNvPr>
        <p:cNvGrpSpPr/>
        <p:nvPr/>
      </p:nvGrpSpPr>
      <p:grpSpPr>
        <a:xfrm>
          <a:off x="0" y="0"/>
          <a:ext cx="0" cy="0"/>
          <a:chOff x="0" y="0"/>
          <a:chExt cx="0" cy="0"/>
        </a:xfrm>
      </p:grpSpPr>
      <p:sp>
        <p:nvSpPr>
          <p:cNvPr id="8" name="QuadreDeText 7">
            <a:extLst>
              <a:ext uri="{FF2B5EF4-FFF2-40B4-BE49-F238E27FC236}">
                <a16:creationId xmlns:a16="http://schemas.microsoft.com/office/drawing/2014/main" xmlns="" id="{93828DD7-A504-9108-C8FD-F0972500B979}"/>
              </a:ext>
            </a:extLst>
          </p:cNvPr>
          <p:cNvSpPr txBox="1"/>
          <p:nvPr/>
        </p:nvSpPr>
        <p:spPr>
          <a:xfrm>
            <a:off x="9417147" y="5644358"/>
            <a:ext cx="6096000" cy="246221"/>
          </a:xfrm>
          <a:prstGeom prst="rect">
            <a:avLst/>
          </a:prstGeom>
          <a:noFill/>
        </p:spPr>
        <p:txBody>
          <a:bodyPr wrap="square">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pic>
        <p:nvPicPr>
          <p:cNvPr id="5122" name="Picture 2" descr="Social scientists puzzle over a complicated model">
            <a:extLst>
              <a:ext uri="{FF2B5EF4-FFF2-40B4-BE49-F238E27FC236}">
                <a16:creationId xmlns:a16="http://schemas.microsoft.com/office/drawing/2014/main" xmlns="" id="{7A04C752-AF49-8BC4-3D5D-C5ECFE8015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4055" y="1600200"/>
            <a:ext cx="7197945" cy="4044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604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xmlns="" id="{1A0AAF32-4426-0B9A-F4E3-4DD865303A9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ol 4">
            <a:extLst>
              <a:ext uri="{FF2B5EF4-FFF2-40B4-BE49-F238E27FC236}">
                <a16:creationId xmlns:a16="http://schemas.microsoft.com/office/drawing/2014/main" xmlns="" id="{A4AFF142-C645-DF8C-BAA0-FA165475A4C0}"/>
              </a:ext>
            </a:extLst>
          </p:cNvPr>
          <p:cNvSpPr>
            <a:spLocks noGrp="1"/>
          </p:cNvSpPr>
          <p:nvPr>
            <p:ph type="title"/>
          </p:nvPr>
        </p:nvSpPr>
        <p:spPr>
          <a:xfrm>
            <a:off x="232348" y="640080"/>
            <a:ext cx="4392004" cy="3566160"/>
          </a:xfrm>
        </p:spPr>
        <p:txBody>
          <a:bodyPr vert="horz" lIns="91440" tIns="45720" rIns="91440" bIns="45720" rtlCol="0" anchor="b">
            <a:normAutofit/>
          </a:bodyPr>
          <a:lstStyle/>
          <a:p>
            <a:pPr>
              <a:spcBef>
                <a:spcPct val="0"/>
              </a:spcBef>
            </a:pPr>
            <a:r>
              <a:rPr lang="en-US" sz="5400" dirty="0"/>
              <a:t>Neolithic as a case study</a:t>
            </a:r>
          </a:p>
        </p:txBody>
      </p:sp>
      <p:sp>
        <p:nvSpPr>
          <p:cNvPr id="14" name="sketchy line">
            <a:extLst>
              <a:ext uri="{FF2B5EF4-FFF2-40B4-BE49-F238E27FC236}">
                <a16:creationId xmlns:a16="http://schemas.microsoft.com/office/drawing/2014/main" xmlns=""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tge 6">
            <a:extLst>
              <a:ext uri="{FF2B5EF4-FFF2-40B4-BE49-F238E27FC236}">
                <a16:creationId xmlns:a16="http://schemas.microsoft.com/office/drawing/2014/main" xmlns="" id="{7B08DD03-F29E-A8E8-BB51-7568EE58F7A8}"/>
              </a:ext>
            </a:extLst>
          </p:cNvPr>
          <p:cNvPicPr>
            <a:picLocks noChangeAspect="1"/>
          </p:cNvPicPr>
          <p:nvPr/>
        </p:nvPicPr>
        <p:blipFill>
          <a:blip r:embed="rId2">
            <a:extLst>
              <a:ext uri="{28A0092B-C50C-407E-A947-70E740481C1C}">
                <a14:useLocalDpi xmlns:a14="http://schemas.microsoft.com/office/drawing/2010/main" val="0"/>
              </a:ext>
            </a:extLst>
          </a:blip>
          <a:srcRect b="30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4442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xmlns="" id="{68E2504E-9B7E-1CDD-B6E1-A1A0C364EB17}"/>
            </a:ext>
          </a:extLst>
        </p:cNvPr>
        <p:cNvGrpSpPr/>
        <p:nvPr/>
      </p:nvGrpSpPr>
      <p:grpSpPr>
        <a:xfrm>
          <a:off x="0" y="0"/>
          <a:ext cx="0" cy="0"/>
          <a:chOff x="0" y="0"/>
          <a:chExt cx="0" cy="0"/>
        </a:xfrm>
      </p:grpSpPr>
      <p:sp>
        <p:nvSpPr>
          <p:cNvPr id="2" name="QuadreDeText 1">
            <a:extLst>
              <a:ext uri="{FF2B5EF4-FFF2-40B4-BE49-F238E27FC236}">
                <a16:creationId xmlns:a16="http://schemas.microsoft.com/office/drawing/2014/main" xmlns="" id="{B1E66CFE-FEDA-04C3-B63B-7C261DCF7273}"/>
              </a:ext>
            </a:extLst>
          </p:cNvPr>
          <p:cNvSpPr txBox="1"/>
          <p:nvPr/>
        </p:nvSpPr>
        <p:spPr>
          <a:xfrm>
            <a:off x="3371786" y="93416"/>
            <a:ext cx="2888932" cy="369332"/>
          </a:xfrm>
          <a:prstGeom prst="rect">
            <a:avLst/>
          </a:prstGeom>
          <a:noFill/>
        </p:spPr>
        <p:txBody>
          <a:bodyPr wrap="none" rtlCol="0">
            <a:spAutoFit/>
          </a:bodyPr>
          <a:lstStyle/>
          <a:p>
            <a:r>
              <a:rPr lang="ca-ES" b="1" dirty="0"/>
              <a:t>THREE TYPES OF MODELS</a:t>
            </a:r>
          </a:p>
        </p:txBody>
      </p:sp>
      <p:sp>
        <p:nvSpPr>
          <p:cNvPr id="21" name="QuadreDeText 20">
            <a:extLst>
              <a:ext uri="{FF2B5EF4-FFF2-40B4-BE49-F238E27FC236}">
                <a16:creationId xmlns:a16="http://schemas.microsoft.com/office/drawing/2014/main" xmlns="" id="{7D1DE8E7-1B73-0E39-8333-A1300F4F5211}"/>
              </a:ext>
            </a:extLst>
          </p:cNvPr>
          <p:cNvSpPr txBox="1"/>
          <p:nvPr/>
        </p:nvSpPr>
        <p:spPr>
          <a:xfrm>
            <a:off x="8728352" y="5544494"/>
            <a:ext cx="2956255" cy="1143646"/>
          </a:xfrm>
          <a:prstGeom prst="rect">
            <a:avLst/>
          </a:prstGeom>
          <a:noFill/>
        </p:spPr>
        <p:txBody>
          <a:bodyPr wrap="square">
            <a:spAutoFit/>
          </a:bodyPr>
          <a:lstStyle/>
          <a:p>
            <a:pPr indent="180340" algn="just">
              <a:lnSpc>
                <a:spcPct val="115000"/>
              </a:lnSpc>
              <a:spcAft>
                <a:spcPts val="800"/>
              </a:spcAft>
              <a:buNone/>
            </a:pPr>
            <a:r>
              <a:rPr lang="ca-ES" sz="1200" dirty="0" err="1"/>
              <a:t>Filipowski</a:t>
            </a:r>
            <a:r>
              <a:rPr lang="ca-ES" sz="1200" dirty="0"/>
              <a:t>, T., </a:t>
            </a:r>
            <a:r>
              <a:rPr lang="ca-ES" sz="1200" dirty="0" err="1"/>
              <a:t>Kazienko</a:t>
            </a:r>
            <a:r>
              <a:rPr lang="ca-ES" sz="1200" dirty="0"/>
              <a:t>, P., </a:t>
            </a:r>
            <a:r>
              <a:rPr lang="ca-ES" sz="1200" dirty="0" err="1"/>
              <a:t>Brodka</a:t>
            </a:r>
            <a:r>
              <a:rPr lang="ca-ES" sz="1200" dirty="0"/>
              <a:t>, P., &amp; </a:t>
            </a:r>
            <a:r>
              <a:rPr lang="ca-ES" sz="1200" dirty="0" err="1"/>
              <a:t>Kajdanowicz</a:t>
            </a:r>
            <a:r>
              <a:rPr lang="ca-ES" sz="1200" dirty="0"/>
              <a:t>, T. (2012). Web-</a:t>
            </a:r>
            <a:r>
              <a:rPr lang="ca-ES" sz="1200" dirty="0" err="1"/>
              <a:t>based</a:t>
            </a:r>
            <a:r>
              <a:rPr lang="ca-ES" sz="1200" dirty="0"/>
              <a:t> </a:t>
            </a:r>
            <a:r>
              <a:rPr lang="ca-ES" sz="1200" dirty="0" err="1"/>
              <a:t>knowledge</a:t>
            </a:r>
            <a:r>
              <a:rPr lang="ca-ES" sz="1200" dirty="0"/>
              <a:t> </a:t>
            </a:r>
            <a:r>
              <a:rPr lang="ca-ES" sz="1200" dirty="0" err="1"/>
              <a:t>exchange</a:t>
            </a:r>
            <a:r>
              <a:rPr lang="ca-ES" sz="1200" dirty="0"/>
              <a:t> </a:t>
            </a:r>
            <a:r>
              <a:rPr lang="ca-ES" sz="1200" dirty="0" err="1"/>
              <a:t>through</a:t>
            </a:r>
            <a:r>
              <a:rPr lang="ca-ES" sz="1200" dirty="0"/>
              <a:t> social links in </a:t>
            </a:r>
            <a:r>
              <a:rPr lang="ca-ES" sz="1200" dirty="0" err="1"/>
              <a:t>the</a:t>
            </a:r>
            <a:r>
              <a:rPr lang="ca-ES" sz="1200" dirty="0"/>
              <a:t> </a:t>
            </a:r>
            <a:r>
              <a:rPr lang="ca-ES" sz="1200" dirty="0" err="1"/>
              <a:t>workplace</a:t>
            </a:r>
            <a:r>
              <a:rPr lang="ca-ES" sz="1200" dirty="0"/>
              <a:t>. </a:t>
            </a:r>
            <a:r>
              <a:rPr lang="ca-ES" sz="1200" i="1" dirty="0" err="1"/>
              <a:t>Behaviour</a:t>
            </a:r>
            <a:r>
              <a:rPr lang="ca-ES" sz="1200" i="1" dirty="0"/>
              <a:t> &amp; </a:t>
            </a:r>
            <a:r>
              <a:rPr lang="ca-ES" sz="1200" i="1" dirty="0" err="1"/>
              <a:t>Information</a:t>
            </a:r>
            <a:r>
              <a:rPr lang="ca-ES" sz="1200" i="1" dirty="0"/>
              <a:t> Technology</a:t>
            </a:r>
            <a:r>
              <a:rPr lang="ca-ES" sz="1200" dirty="0"/>
              <a:t>, </a:t>
            </a:r>
            <a:r>
              <a:rPr lang="ca-ES" sz="1200" i="1" dirty="0"/>
              <a:t>31</a:t>
            </a:r>
            <a:r>
              <a:rPr lang="ca-ES" sz="1200" dirty="0"/>
              <a:t>(8), 779-790.</a:t>
            </a:r>
            <a:endParaRPr lang="ca-ES" sz="1200" kern="100" dirty="0">
              <a:effectLst/>
              <a:latin typeface="+mj-lt"/>
              <a:ea typeface="Aptos" panose="020B0004020202020204" pitchFamily="34" charset="0"/>
              <a:cs typeface="Times New Roman" panose="02020603050405020304" pitchFamily="18" charset="0"/>
            </a:endParaRPr>
          </a:p>
        </p:txBody>
      </p:sp>
      <p:sp>
        <p:nvSpPr>
          <p:cNvPr id="22" name="QuadreDeText 21">
            <a:extLst>
              <a:ext uri="{FF2B5EF4-FFF2-40B4-BE49-F238E27FC236}">
                <a16:creationId xmlns:a16="http://schemas.microsoft.com/office/drawing/2014/main" xmlns="" id="{E609C02E-384C-632D-009D-43F1D3FBA2D3}"/>
              </a:ext>
            </a:extLst>
          </p:cNvPr>
          <p:cNvSpPr txBox="1"/>
          <p:nvPr/>
        </p:nvSpPr>
        <p:spPr>
          <a:xfrm>
            <a:off x="541176" y="541176"/>
            <a:ext cx="10487295" cy="369332"/>
          </a:xfrm>
          <a:prstGeom prst="rect">
            <a:avLst/>
          </a:prstGeom>
          <a:noFill/>
        </p:spPr>
        <p:txBody>
          <a:bodyPr wrap="none" rtlCol="0">
            <a:spAutoFit/>
          </a:bodyPr>
          <a:lstStyle/>
          <a:p>
            <a:r>
              <a:rPr lang="ca-ES" dirty="0"/>
              <a:t>EQUATION-BASED MODELS		AGENT BASE MODELS		SOCIAL NETWORKS</a:t>
            </a:r>
          </a:p>
        </p:txBody>
      </p:sp>
      <p:pic>
        <p:nvPicPr>
          <p:cNvPr id="4" name="Imatge 3">
            <a:extLst>
              <a:ext uri="{FF2B5EF4-FFF2-40B4-BE49-F238E27FC236}">
                <a16:creationId xmlns:a16="http://schemas.microsoft.com/office/drawing/2014/main" xmlns="" id="{4DA4BC2D-FE70-79C5-9E86-E24B123544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3219" y="1697098"/>
            <a:ext cx="3859142" cy="2174932"/>
          </a:xfrm>
          <a:prstGeom prst="rect">
            <a:avLst/>
          </a:prstGeom>
        </p:spPr>
      </p:pic>
      <p:sp>
        <p:nvSpPr>
          <p:cNvPr id="7" name="QuadreDeText 6">
            <a:extLst>
              <a:ext uri="{FF2B5EF4-FFF2-40B4-BE49-F238E27FC236}">
                <a16:creationId xmlns:a16="http://schemas.microsoft.com/office/drawing/2014/main" xmlns="" id="{8EE65F54-F214-C3C7-EAC3-E82083D36200}"/>
              </a:ext>
            </a:extLst>
          </p:cNvPr>
          <p:cNvSpPr txBox="1"/>
          <p:nvPr/>
        </p:nvSpPr>
        <p:spPr>
          <a:xfrm>
            <a:off x="4135657" y="5793152"/>
            <a:ext cx="3689666" cy="646331"/>
          </a:xfrm>
          <a:prstGeom prst="rect">
            <a:avLst/>
          </a:prstGeom>
          <a:noFill/>
        </p:spPr>
        <p:txBody>
          <a:bodyPr wrap="square">
            <a:spAutoFit/>
          </a:bodyPr>
          <a:lstStyle/>
          <a:p>
            <a:r>
              <a:rPr lang="en-US" sz="1200" dirty="0"/>
              <a:t>Metcalf, S. S. (2007). </a:t>
            </a:r>
            <a:r>
              <a:rPr lang="en-US" sz="1200" i="1" dirty="0"/>
              <a:t>Simulating the social dynamics of spatial disparity through neighborhood network evolution</a:t>
            </a:r>
            <a:r>
              <a:rPr lang="en-US" sz="1200" dirty="0"/>
              <a:t>. University of Illinois at Urbana-Champaign.</a:t>
            </a:r>
            <a:endParaRPr lang="ca-ES" sz="1200" dirty="0"/>
          </a:p>
        </p:txBody>
      </p:sp>
      <p:pic>
        <p:nvPicPr>
          <p:cNvPr id="11" name="Imatge 10">
            <a:extLst>
              <a:ext uri="{FF2B5EF4-FFF2-40B4-BE49-F238E27FC236}">
                <a16:creationId xmlns:a16="http://schemas.microsoft.com/office/drawing/2014/main" xmlns="" id="{CAD5ED44-1074-E9D3-44D7-392CBB571F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9683" y="1697098"/>
            <a:ext cx="3233594" cy="2257232"/>
          </a:xfrm>
          <a:prstGeom prst="rect">
            <a:avLst/>
          </a:prstGeom>
        </p:spPr>
      </p:pic>
      <p:sp>
        <p:nvSpPr>
          <p:cNvPr id="3" name="QuadreDeText 2">
            <a:extLst>
              <a:ext uri="{FF2B5EF4-FFF2-40B4-BE49-F238E27FC236}">
                <a16:creationId xmlns:a16="http://schemas.microsoft.com/office/drawing/2014/main" xmlns="" id="{0827A5A3-7393-F697-6781-57EE0CAAA7C6}"/>
              </a:ext>
            </a:extLst>
          </p:cNvPr>
          <p:cNvSpPr txBox="1"/>
          <p:nvPr/>
        </p:nvSpPr>
        <p:spPr>
          <a:xfrm>
            <a:off x="442614" y="5793152"/>
            <a:ext cx="3588226" cy="830997"/>
          </a:xfrm>
          <a:prstGeom prst="rect">
            <a:avLst/>
          </a:prstGeom>
          <a:noFill/>
        </p:spPr>
        <p:txBody>
          <a:bodyPr wrap="square">
            <a:spAutoFit/>
          </a:bodyPr>
          <a:lstStyle/>
          <a:p>
            <a:r>
              <a:rPr lang="en-US" sz="1200" dirty="0"/>
              <a:t>Fort, J. (2015). Demic and cultural diffusion propagated the Neolithic transition across different regions of Europe. </a:t>
            </a:r>
            <a:r>
              <a:rPr lang="en-US" sz="1200" i="1" dirty="0"/>
              <a:t>Journal of the Royal Society interface</a:t>
            </a:r>
            <a:r>
              <a:rPr lang="en-US" sz="1200" dirty="0"/>
              <a:t>, </a:t>
            </a:r>
            <a:r>
              <a:rPr lang="en-US" sz="1200" i="1" dirty="0"/>
              <a:t>12</a:t>
            </a:r>
            <a:r>
              <a:rPr lang="en-US" sz="1200" dirty="0"/>
              <a:t>(106).</a:t>
            </a:r>
            <a:endParaRPr lang="ca-ES" sz="1200" dirty="0"/>
          </a:p>
        </p:txBody>
      </p:sp>
      <p:pic>
        <p:nvPicPr>
          <p:cNvPr id="6" name="Imatge 5">
            <a:extLst>
              <a:ext uri="{FF2B5EF4-FFF2-40B4-BE49-F238E27FC236}">
                <a16:creationId xmlns:a16="http://schemas.microsoft.com/office/drawing/2014/main" xmlns="" id="{5D12CF01-153F-BC6F-9C21-D617994D72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403" y="1839357"/>
            <a:ext cx="1887370" cy="1089025"/>
          </a:xfrm>
          <a:prstGeom prst="rect">
            <a:avLst/>
          </a:prstGeom>
        </p:spPr>
      </p:pic>
      <p:pic>
        <p:nvPicPr>
          <p:cNvPr id="8" name="Imatge 7">
            <a:extLst>
              <a:ext uri="{FF2B5EF4-FFF2-40B4-BE49-F238E27FC236}">
                <a16:creationId xmlns:a16="http://schemas.microsoft.com/office/drawing/2014/main" xmlns="" id="{AE0258C9-EB1B-A4D7-6523-15C5051065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96610" y="1969966"/>
            <a:ext cx="2126609" cy="827807"/>
          </a:xfrm>
          <a:prstGeom prst="rect">
            <a:avLst/>
          </a:prstGeom>
        </p:spPr>
      </p:pic>
      <p:pic>
        <p:nvPicPr>
          <p:cNvPr id="9" name="Imatge 8">
            <a:extLst>
              <a:ext uri="{FF2B5EF4-FFF2-40B4-BE49-F238E27FC236}">
                <a16:creationId xmlns:a16="http://schemas.microsoft.com/office/drawing/2014/main" xmlns="" id="{DF6D0F74-D34C-3C4D-76DB-350321A5AB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542" y="2928382"/>
            <a:ext cx="3034136" cy="728764"/>
          </a:xfrm>
          <a:prstGeom prst="rect">
            <a:avLst/>
          </a:prstGeom>
        </p:spPr>
      </p:pic>
    </p:spTree>
    <p:extLst>
      <p:ext uri="{BB962C8B-B14F-4D97-AF65-F5344CB8AC3E}">
        <p14:creationId xmlns:p14="http://schemas.microsoft.com/office/powerpoint/2010/main" val="4050712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xmlns="" id="{A730CD0D-C17E-E2DE-314E-66420C7499D3}"/>
              </a:ext>
            </a:extLst>
          </p:cNvPr>
          <p:cNvSpPr>
            <a:spLocks noGrp="1"/>
          </p:cNvSpPr>
          <p:nvPr>
            <p:ph type="title"/>
          </p:nvPr>
        </p:nvSpPr>
        <p:spPr>
          <a:xfrm>
            <a:off x="289560" y="-213995"/>
            <a:ext cx="10515600" cy="1325563"/>
          </a:xfrm>
        </p:spPr>
        <p:txBody>
          <a:bodyPr/>
          <a:lstStyle/>
          <a:p>
            <a:r>
              <a:rPr lang="ca-ES" dirty="0"/>
              <a:t>SPATIO-TEMPORAL MODELS</a:t>
            </a:r>
          </a:p>
        </p:txBody>
      </p:sp>
      <p:pic>
        <p:nvPicPr>
          <p:cNvPr id="6146" name="Picture 2" descr="Spatio-temporal graph of Neolithic farming spread">
            <a:extLst>
              <a:ext uri="{FF2B5EF4-FFF2-40B4-BE49-F238E27FC236}">
                <a16:creationId xmlns:a16="http://schemas.microsoft.com/office/drawing/2014/main" xmlns="" id="{32DCFB68-41E4-5FE6-F10F-E158D02B6E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 y="707003"/>
            <a:ext cx="10622280" cy="5968117"/>
          </a:xfrm>
          <a:prstGeom prst="rect">
            <a:avLst/>
          </a:prstGeom>
          <a:noFill/>
          <a:extLst>
            <a:ext uri="{909E8E84-426E-40DD-AFC4-6F175D3DCCD1}">
              <a14:hiddenFill xmlns:a14="http://schemas.microsoft.com/office/drawing/2010/main">
                <a:solidFill>
                  <a:srgbClr val="FFFFFF"/>
                </a:solidFill>
              </a14:hiddenFill>
            </a:ext>
          </a:extLst>
        </p:spPr>
      </p:pic>
      <p:sp>
        <p:nvSpPr>
          <p:cNvPr id="4" name="QuadreDeText 3">
            <a:extLst>
              <a:ext uri="{FF2B5EF4-FFF2-40B4-BE49-F238E27FC236}">
                <a16:creationId xmlns:a16="http://schemas.microsoft.com/office/drawing/2014/main" xmlns="" id="{CB3F412A-4FF5-370D-5CCE-18D68782CD84}"/>
              </a:ext>
            </a:extLst>
          </p:cNvPr>
          <p:cNvSpPr txBox="1"/>
          <p:nvPr/>
        </p:nvSpPr>
        <p:spPr>
          <a:xfrm>
            <a:off x="8358554" y="6652810"/>
            <a:ext cx="6096000" cy="246221"/>
          </a:xfrm>
          <a:prstGeom prst="rect">
            <a:avLst/>
          </a:prstGeom>
          <a:noFill/>
        </p:spPr>
        <p:txBody>
          <a:bodyPr wrap="square">
            <a:spAutoFit/>
          </a:bodyPr>
          <a:lstStyle/>
          <a:p>
            <a:r>
              <a:rPr lang="ca-ES" sz="1000" dirty="0" err="1"/>
              <a:t>Image</a:t>
            </a:r>
            <a:r>
              <a:rPr lang="ca-ES" sz="1000" dirty="0"/>
              <a:t> </a:t>
            </a:r>
            <a:r>
              <a:rPr lang="ca-ES" sz="1000" dirty="0" err="1"/>
              <a:t>created</a:t>
            </a:r>
            <a:r>
              <a:rPr lang="ca-ES" sz="1000" dirty="0"/>
              <a:t> </a:t>
            </a:r>
            <a:r>
              <a:rPr lang="ca-ES" sz="1000" dirty="0" err="1"/>
              <a:t>by</a:t>
            </a:r>
            <a:r>
              <a:rPr lang="ca-ES" sz="1000" dirty="0"/>
              <a:t> </a:t>
            </a:r>
            <a:r>
              <a:rPr lang="ca-ES" sz="1000" dirty="0" err="1"/>
              <a:t>the</a:t>
            </a:r>
            <a:r>
              <a:rPr lang="ca-ES" sz="1000" dirty="0"/>
              <a:t> autor </a:t>
            </a:r>
            <a:r>
              <a:rPr lang="ca-ES" sz="1000" dirty="0" err="1"/>
              <a:t>using</a:t>
            </a:r>
            <a:r>
              <a:rPr lang="ca-ES" sz="1000" dirty="0"/>
              <a:t> </a:t>
            </a:r>
            <a:r>
              <a:rPr lang="ca-ES" sz="1000" dirty="0" err="1"/>
              <a:t>PerplexityAI</a:t>
            </a:r>
            <a:endParaRPr lang="ca-ES" sz="1000" dirty="0"/>
          </a:p>
        </p:txBody>
      </p:sp>
    </p:spTree>
    <p:extLst>
      <p:ext uri="{BB962C8B-B14F-4D97-AF65-F5344CB8AC3E}">
        <p14:creationId xmlns:p14="http://schemas.microsoft.com/office/powerpoint/2010/main" val="276570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9BF77F-7467-3E7F-15B6-FF21B6E51EF9}"/>
            </a:ext>
          </a:extLst>
        </p:cNvPr>
        <p:cNvGrpSpPr/>
        <p:nvPr/>
      </p:nvGrpSpPr>
      <p:grpSpPr>
        <a:xfrm>
          <a:off x="0" y="0"/>
          <a:ext cx="0" cy="0"/>
          <a:chOff x="0" y="0"/>
          <a:chExt cx="0" cy="0"/>
        </a:xfrm>
      </p:grpSpPr>
      <p:sp>
        <p:nvSpPr>
          <p:cNvPr id="5" name="QuadreDeText 4">
            <a:extLst>
              <a:ext uri="{FF2B5EF4-FFF2-40B4-BE49-F238E27FC236}">
                <a16:creationId xmlns:a16="http://schemas.microsoft.com/office/drawing/2014/main" xmlns="" id="{92374D6B-A3A1-27C2-BC1B-2E94EFF2D6A1}"/>
              </a:ext>
            </a:extLst>
          </p:cNvPr>
          <p:cNvSpPr txBox="1"/>
          <p:nvPr/>
        </p:nvSpPr>
        <p:spPr>
          <a:xfrm>
            <a:off x="127331" y="241479"/>
            <a:ext cx="5220429" cy="400110"/>
          </a:xfrm>
          <a:prstGeom prst="rect">
            <a:avLst/>
          </a:prstGeom>
          <a:noFill/>
        </p:spPr>
        <p:txBody>
          <a:bodyPr wrap="square">
            <a:spAutoFit/>
          </a:bodyPr>
          <a:lstStyle/>
          <a:p>
            <a:r>
              <a:rPr lang="en-US" sz="2000" b="1" spc="5" dirty="0">
                <a:latin typeface="Times New Roman" panose="02020603050405020304" pitchFamily="18" charset="0"/>
                <a:ea typeface="Aptos" panose="020B0004020202020204" pitchFamily="34" charset="0"/>
                <a:cs typeface="Times New Roman" panose="02020603050405020304" pitchFamily="18" charset="0"/>
              </a:rPr>
              <a:t>Spatial information is always explicit</a:t>
            </a:r>
            <a:endParaRPr lang="ca-ES" dirty="0">
              <a:latin typeface="Times New Roman" panose="02020603050405020304" pitchFamily="18" charset="0"/>
              <a:cs typeface="Times New Roman" panose="02020603050405020304" pitchFamily="18" charset="0"/>
            </a:endParaRPr>
          </a:p>
        </p:txBody>
      </p:sp>
      <p:pic>
        <p:nvPicPr>
          <p:cNvPr id="10242" name="Picture 2" descr="Cartoon of scientists collaboratively creating a map from spatial data.">
            <a:extLst>
              <a:ext uri="{FF2B5EF4-FFF2-40B4-BE49-F238E27FC236}">
                <a16:creationId xmlns:a16="http://schemas.microsoft.com/office/drawing/2014/main" xmlns="" id="{C95CF782-D8C2-678E-A90C-1E23C42A03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1766" y="1296420"/>
            <a:ext cx="9890234" cy="5556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820364"/>
      </p:ext>
    </p:extLst>
  </p:cSld>
  <p:clrMapOvr>
    <a:masterClrMapping/>
  </p:clrMapOvr>
</p:sld>
</file>

<file path=ppt/theme/theme1.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1499</TotalTime>
  <Words>1015</Words>
  <Application>Microsoft Office PowerPoint</Application>
  <PresentationFormat>Panorámica</PresentationFormat>
  <Paragraphs>87</Paragraphs>
  <Slides>30</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30</vt:i4>
      </vt:variant>
    </vt:vector>
  </HeadingPairs>
  <TitlesOfParts>
    <vt:vector size="36" baseType="lpstr">
      <vt:lpstr>Aptos</vt:lpstr>
      <vt:lpstr>Aptos Display</vt:lpstr>
      <vt:lpstr>Arial</vt:lpstr>
      <vt:lpstr>pplxSerif</vt:lpstr>
      <vt:lpstr>Times New Roman</vt:lpstr>
      <vt:lpstr>Tema de l'Office</vt:lpstr>
      <vt:lpstr>From Complicated Models to Complex Dynamics:  The Computer Simulation of Prehistoric Social Worlds        </vt:lpstr>
      <vt:lpstr>Presentación de PowerPoint</vt:lpstr>
      <vt:lpstr>Presentación de PowerPoint</vt:lpstr>
      <vt:lpstr>Presentación de PowerPoint</vt:lpstr>
      <vt:lpstr>Presentación de PowerPoint</vt:lpstr>
      <vt:lpstr>Neolithic as a case study</vt:lpstr>
      <vt:lpstr>Presentación de PowerPoint</vt:lpstr>
      <vt:lpstr>SPATIO-TEMPORAL MODELS</vt:lpstr>
      <vt:lpstr>Presentación de PowerPoint</vt:lpstr>
      <vt:lpstr>Presentación de PowerPoint</vt:lpstr>
      <vt:lpstr>Presentación de PowerPoint</vt:lpstr>
      <vt:lpstr>Presentación de PowerPoint</vt:lpstr>
      <vt:lpstr>Presentación de PowerPoint</vt:lpstr>
      <vt:lpstr>Presentación de PowerPoint</vt:lpstr>
      <vt:lpstr>Reaction-diffusion models compress a historically messy process into a simplified spatio-temporal structure, in which the spatio-temporal dynamics of a single dependent variable is considered.  Therefore, they are best used as parsimonious baselines, not as complete explanations.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Complicated Models to Complex Dynamics:  The Computer Simulation of Prehistoric Social Worlds</dc:title>
  <dc:creator>Juan Antonio Barceló Álvarez</dc:creator>
  <cp:lastModifiedBy>Joan Anton Barceló Àlvarez</cp:lastModifiedBy>
  <cp:revision>69</cp:revision>
  <dcterms:created xsi:type="dcterms:W3CDTF">2026-03-05T11:05:52Z</dcterms:created>
  <dcterms:modified xsi:type="dcterms:W3CDTF">2026-07-02T14:55:58Z</dcterms:modified>
</cp:coreProperties>
</file>